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8" r:id="rId4"/>
    <p:sldId id="260" r:id="rId5"/>
    <p:sldId id="263" r:id="rId6"/>
    <p:sldId id="259" r:id="rId7"/>
    <p:sldId id="261" r:id="rId8"/>
    <p:sldId id="264" r:id="rId9"/>
    <p:sldId id="257"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29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6F6EF55-59C5-401D-A460-3B6ABFFBA335}" type="datetimeFigureOut">
              <a:rPr lang="en-US" smtClean="0"/>
              <a:t>3/21/2013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82F4BBE-24EF-496A-980E-B4785C1B7B9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F6EF55-59C5-401D-A460-3B6ABFFBA335}" type="datetimeFigureOut">
              <a:rPr lang="en-US" smtClean="0"/>
              <a:t>3/21/2013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F4BBE-24EF-496A-980E-B4785C1B7B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F6EF55-59C5-401D-A460-3B6ABFFBA335}" type="datetimeFigureOut">
              <a:rPr lang="en-US" smtClean="0"/>
              <a:t>3/21/2013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F4BBE-24EF-496A-980E-B4785C1B7B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F6EF55-59C5-401D-A460-3B6ABFFBA335}" type="datetimeFigureOut">
              <a:rPr lang="en-US" smtClean="0"/>
              <a:t>3/21/2013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F4BBE-24EF-496A-980E-B4785C1B7B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6F6EF55-59C5-401D-A460-3B6ABFFBA335}" type="datetimeFigureOut">
              <a:rPr lang="en-US" smtClean="0"/>
              <a:t>3/21/2013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F4BBE-24EF-496A-980E-B4785C1B7B9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F6EF55-59C5-401D-A460-3B6ABFFBA335}" type="datetimeFigureOut">
              <a:rPr lang="en-US" smtClean="0"/>
              <a:t>3/21/2013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2F4BBE-24EF-496A-980E-B4785C1B7B9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6F6EF55-59C5-401D-A460-3B6ABFFBA335}" type="datetimeFigureOut">
              <a:rPr lang="en-US" smtClean="0"/>
              <a:t>3/21/2013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2F4BBE-24EF-496A-980E-B4785C1B7B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6F6EF55-59C5-401D-A460-3B6ABFFBA335}" type="datetimeFigureOut">
              <a:rPr lang="en-US" smtClean="0"/>
              <a:t>3/21/2013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2F4BBE-24EF-496A-980E-B4785C1B7B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6EF55-59C5-401D-A460-3B6ABFFBA335}" type="datetimeFigureOut">
              <a:rPr lang="en-US" smtClean="0"/>
              <a:t>3/21/2013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2F4BBE-24EF-496A-980E-B4785C1B7B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F6EF55-59C5-401D-A460-3B6ABFFBA335}" type="datetimeFigureOut">
              <a:rPr lang="en-US" smtClean="0"/>
              <a:t>3/21/2013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2F4BBE-24EF-496A-980E-B4785C1B7B9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F6EF55-59C5-401D-A460-3B6ABFFBA335}" type="datetimeFigureOut">
              <a:rPr lang="en-US" smtClean="0"/>
              <a:t>3/21/2013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82F4BBE-24EF-496A-980E-B4785C1B7B9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6F6EF55-59C5-401D-A460-3B6ABFFBA335}" type="datetimeFigureOut">
              <a:rPr lang="en-US" smtClean="0"/>
              <a:t>3/21/2013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82F4BBE-24EF-496A-980E-B4785C1B7B9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0k3GTW3ecv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youtube.com/watch?v=hDZNP9pelR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youtube.com/watch?v=LjhCEhWiKX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youtube.com/watch?v=vX9h4PPx41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youtube.com/watch?v=ECbJdeh1Vv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Lyrical</a:t>
            </a:r>
            <a:endParaRPr lang="en-US" dirty="0"/>
          </a:p>
        </p:txBody>
      </p:sp>
      <p:sp>
        <p:nvSpPr>
          <p:cNvPr id="3" name="Subtitle 2"/>
          <p:cNvSpPr>
            <a:spLocks noGrp="1"/>
          </p:cNvSpPr>
          <p:nvPr>
            <p:ph type="subTitle" idx="1"/>
          </p:nvPr>
        </p:nvSpPr>
        <p:spPr/>
        <p:txBody>
          <a:bodyPr/>
          <a:lstStyle/>
          <a:p>
            <a:r>
              <a:rPr lang="en-US" dirty="0" smtClean="0"/>
              <a:t>Poetry and Music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a:xfrm>
            <a:off x="457200" y="1935480"/>
            <a:ext cx="3352800" cy="4389120"/>
          </a:xfrm>
        </p:spPr>
        <p:txBody>
          <a:bodyPr>
            <a:normAutofit fontScale="92500" lnSpcReduction="10000"/>
          </a:bodyPr>
          <a:lstStyle/>
          <a:p>
            <a:r>
              <a:rPr lang="en-US" dirty="0" smtClean="0"/>
              <a:t>Write in one page a life legacy for which you want others to remember you. Include the literary concepts of simile and allusion in your work. This legacy will be left for your children &amp; your children’s children. Make it good. ;) </a:t>
            </a:r>
            <a:br>
              <a:rPr lang="en-US" dirty="0" smtClean="0"/>
            </a:br>
            <a:r>
              <a:rPr lang="en-US" dirty="0" smtClean="0"/>
              <a:t> </a:t>
            </a:r>
            <a:endParaRPr lang="en-US" dirty="0"/>
          </a:p>
        </p:txBody>
      </p:sp>
      <p:pic>
        <p:nvPicPr>
          <p:cNvPr id="4" name="Picture 3" descr="h431BE045.jpg"/>
          <p:cNvPicPr>
            <a:picLocks noChangeAspect="1"/>
          </p:cNvPicPr>
          <p:nvPr/>
        </p:nvPicPr>
        <p:blipFill>
          <a:blip r:embed="rId2" cstate="print"/>
          <a:stretch>
            <a:fillRect/>
          </a:stretch>
        </p:blipFill>
        <p:spPr>
          <a:xfrm>
            <a:off x="3962400" y="1524000"/>
            <a:ext cx="4991100" cy="508094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The World Is Too Much With Us</a:t>
            </a:r>
            <a:endParaRPr lang="en-US" i="1" dirty="0"/>
          </a:p>
        </p:txBody>
      </p:sp>
      <p:sp>
        <p:nvSpPr>
          <p:cNvPr id="3" name="Content Placeholder 2"/>
          <p:cNvSpPr>
            <a:spLocks noGrp="1"/>
          </p:cNvSpPr>
          <p:nvPr>
            <p:ph idx="1"/>
          </p:nvPr>
        </p:nvSpPr>
        <p:spPr/>
        <p:txBody>
          <a:bodyPr>
            <a:normAutofit lnSpcReduction="10000"/>
          </a:bodyPr>
          <a:lstStyle/>
          <a:p>
            <a:r>
              <a:rPr lang="en-US" sz="2000" dirty="0" smtClean="0"/>
              <a:t>William Wordsworth (like Blake) was an artist, and along with people like John Constable, believed industrialization separated people from nature</a:t>
            </a:r>
          </a:p>
          <a:p>
            <a:r>
              <a:rPr lang="en-US" sz="2000" dirty="0" smtClean="0"/>
              <a:t>Painting on 746 – How does Constable use color to show alienation from unity with nature? </a:t>
            </a:r>
          </a:p>
          <a:p>
            <a:r>
              <a:rPr lang="en-US" sz="2000" dirty="0" smtClean="0"/>
              <a:t>Check out line 2. What’s that mean in the context of the poem?</a:t>
            </a:r>
          </a:p>
          <a:p>
            <a:r>
              <a:rPr lang="en-US" sz="2000" dirty="0" smtClean="0"/>
              <a:t>Why is the phrase “Great God!” in line 9 ironic considering lines 10-14?</a:t>
            </a:r>
          </a:p>
          <a:p>
            <a:r>
              <a:rPr lang="en-US" sz="2000" dirty="0" smtClean="0"/>
              <a:t>How is our connection to materialism nowadays similar to the struggle between industry and nature? </a:t>
            </a:r>
          </a:p>
          <a:p>
            <a:r>
              <a:rPr lang="en-US" sz="2000" dirty="0" smtClean="0"/>
              <a:t>What kinds of things do you find valuable? Have you lost something you used to value in place of something else you presently value? In what modern cultures do you see a prevalence in materialism?</a:t>
            </a:r>
          </a:p>
          <a:p>
            <a:r>
              <a:rPr lang="en-US" sz="2000" dirty="0" smtClean="0"/>
              <a:t>What allusions do you see in this poem? </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Madonna: </a:t>
            </a:r>
            <a:r>
              <a:rPr lang="en-US" i="1" dirty="0" smtClean="0"/>
              <a:t>Material Girl</a:t>
            </a:r>
            <a:endParaRPr lang="en-US" dirty="0"/>
          </a:p>
        </p:txBody>
      </p:sp>
      <p:sp>
        <p:nvSpPr>
          <p:cNvPr id="3" name="Content Placeholder 2"/>
          <p:cNvSpPr>
            <a:spLocks noGrp="1"/>
          </p:cNvSpPr>
          <p:nvPr>
            <p:ph idx="1"/>
          </p:nvPr>
        </p:nvSpPr>
        <p:spPr>
          <a:xfrm>
            <a:off x="457200" y="1935480"/>
            <a:ext cx="2895600" cy="4389120"/>
          </a:xfrm>
        </p:spPr>
        <p:txBody>
          <a:bodyPr>
            <a:normAutofit fontScale="85000" lnSpcReduction="20000"/>
          </a:bodyPr>
          <a:lstStyle/>
          <a:p>
            <a:r>
              <a:rPr lang="en-US" dirty="0" smtClean="0">
                <a:hlinkClick r:id="rId2"/>
              </a:rPr>
              <a:t>https://www.youtube.com/watch?v=0k3GTW3ecvo</a:t>
            </a:r>
            <a:endParaRPr lang="en-US" dirty="0" smtClean="0"/>
          </a:p>
          <a:p>
            <a:r>
              <a:rPr lang="en-US" dirty="0" smtClean="0"/>
              <a:t>Compare with </a:t>
            </a:r>
            <a:r>
              <a:rPr lang="en-US" i="1" dirty="0" smtClean="0"/>
              <a:t>The World is Too Much With Us</a:t>
            </a:r>
            <a:r>
              <a:rPr lang="en-US" dirty="0" smtClean="0"/>
              <a:t>, William Wordsworth</a:t>
            </a:r>
          </a:p>
          <a:p>
            <a:r>
              <a:rPr lang="en-US" dirty="0" smtClean="0"/>
              <a:t>This was in the 80’s… have we changed since then? How? </a:t>
            </a:r>
          </a:p>
          <a:p>
            <a:r>
              <a:rPr lang="en-US" dirty="0" smtClean="0"/>
              <a:t>Do you know who Madonna is imitating in this picture? </a:t>
            </a:r>
          </a:p>
          <a:p>
            <a:endParaRPr lang="en-US" dirty="0"/>
          </a:p>
        </p:txBody>
      </p:sp>
      <p:pic>
        <p:nvPicPr>
          <p:cNvPr id="4" name="Picture 3" descr="Madonna--Material-Girl.jpg"/>
          <p:cNvPicPr>
            <a:picLocks noChangeAspect="1"/>
          </p:cNvPicPr>
          <p:nvPr/>
        </p:nvPicPr>
        <p:blipFill>
          <a:blip r:embed="rId3" cstate="print"/>
          <a:stretch>
            <a:fillRect/>
          </a:stretch>
        </p:blipFill>
        <p:spPr>
          <a:xfrm>
            <a:off x="3505200" y="2438400"/>
            <a:ext cx="5320422" cy="354150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Macklemore</a:t>
            </a:r>
            <a:r>
              <a:rPr lang="en-US" dirty="0" smtClean="0"/>
              <a:t>: </a:t>
            </a:r>
            <a:r>
              <a:rPr lang="en-US" i="1" dirty="0" smtClean="0"/>
              <a:t>Thrift Shop</a:t>
            </a:r>
            <a:endParaRPr lang="en-US" dirty="0"/>
          </a:p>
        </p:txBody>
      </p:sp>
      <p:sp>
        <p:nvSpPr>
          <p:cNvPr id="3" name="Content Placeholder 2"/>
          <p:cNvSpPr>
            <a:spLocks noGrp="1"/>
          </p:cNvSpPr>
          <p:nvPr>
            <p:ph idx="1"/>
          </p:nvPr>
        </p:nvSpPr>
        <p:spPr>
          <a:xfrm>
            <a:off x="381000" y="2057400"/>
            <a:ext cx="2895600" cy="4389120"/>
          </a:xfrm>
        </p:spPr>
        <p:txBody>
          <a:bodyPr>
            <a:normAutofit fontScale="92500" lnSpcReduction="10000"/>
          </a:bodyPr>
          <a:lstStyle/>
          <a:p>
            <a:r>
              <a:rPr lang="en-US" dirty="0" smtClean="0">
                <a:hlinkClick r:id="rId2"/>
              </a:rPr>
              <a:t>https://www.youtube.com/watch?v=hDZNP9pelRE</a:t>
            </a:r>
            <a:endParaRPr lang="en-US" dirty="0" smtClean="0"/>
          </a:p>
          <a:p>
            <a:r>
              <a:rPr lang="en-US" dirty="0" smtClean="0"/>
              <a:t>Contrast </a:t>
            </a:r>
            <a:r>
              <a:rPr lang="en-US" dirty="0" smtClean="0"/>
              <a:t>with </a:t>
            </a:r>
            <a:r>
              <a:rPr lang="en-US" i="1" dirty="0" smtClean="0"/>
              <a:t>The World is Too Much With Us</a:t>
            </a:r>
            <a:r>
              <a:rPr lang="en-US" dirty="0" smtClean="0"/>
              <a:t>, William </a:t>
            </a:r>
            <a:r>
              <a:rPr lang="en-US" dirty="0" smtClean="0"/>
              <a:t>Wordsworth &amp; Madonna’s </a:t>
            </a:r>
            <a:r>
              <a:rPr lang="en-US" i="1" dirty="0" smtClean="0"/>
              <a:t>Material Girl</a:t>
            </a:r>
            <a:endParaRPr lang="en-US" dirty="0" smtClean="0"/>
          </a:p>
          <a:p>
            <a:r>
              <a:rPr lang="en-US" dirty="0" smtClean="0"/>
              <a:t>Is this a parody? Why? </a:t>
            </a:r>
          </a:p>
        </p:txBody>
      </p:sp>
      <p:pic>
        <p:nvPicPr>
          <p:cNvPr id="4" name="Picture 3" descr="macklemore-thrift-shop-3.jpg"/>
          <p:cNvPicPr>
            <a:picLocks noChangeAspect="1"/>
          </p:cNvPicPr>
          <p:nvPr/>
        </p:nvPicPr>
        <p:blipFill>
          <a:blip r:embed="rId3" cstate="print"/>
          <a:stretch>
            <a:fillRect/>
          </a:stretch>
        </p:blipFill>
        <p:spPr>
          <a:xfrm>
            <a:off x="3505200" y="2133600"/>
            <a:ext cx="5422900" cy="406717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She Walks in Beauty</a:t>
            </a:r>
            <a:endParaRPr lang="en-US" i="1" dirty="0"/>
          </a:p>
        </p:txBody>
      </p:sp>
      <p:sp>
        <p:nvSpPr>
          <p:cNvPr id="3" name="Content Placeholder 2"/>
          <p:cNvSpPr>
            <a:spLocks noGrp="1"/>
          </p:cNvSpPr>
          <p:nvPr>
            <p:ph idx="1"/>
          </p:nvPr>
        </p:nvSpPr>
        <p:spPr/>
        <p:txBody>
          <a:bodyPr>
            <a:normAutofit lnSpcReduction="10000"/>
          </a:bodyPr>
          <a:lstStyle/>
          <a:p>
            <a:r>
              <a:rPr lang="en-US" sz="2000" dirty="0" smtClean="0"/>
              <a:t>George Gordon, aka Lord Byron</a:t>
            </a:r>
          </a:p>
          <a:p>
            <a:r>
              <a:rPr lang="en-US" sz="2000" dirty="0" smtClean="0"/>
              <a:t>Simile: comparison between seemingly two </a:t>
            </a:r>
            <a:br>
              <a:rPr lang="en-US" sz="2000" dirty="0" smtClean="0"/>
            </a:br>
            <a:r>
              <a:rPr lang="en-US" sz="2000" dirty="0" smtClean="0"/>
              <a:t>unlike things</a:t>
            </a:r>
          </a:p>
          <a:p>
            <a:r>
              <a:rPr lang="en-US" sz="2000" dirty="0" smtClean="0"/>
              <a:t>If you saw someone ‘pretty’ across the way…</a:t>
            </a:r>
            <a:br>
              <a:rPr lang="en-US" sz="2000" dirty="0" smtClean="0"/>
            </a:br>
            <a:r>
              <a:rPr lang="en-US" sz="2000" dirty="0" smtClean="0"/>
              <a:t>with what could you compare them so that </a:t>
            </a:r>
            <a:br>
              <a:rPr lang="en-US" sz="2000" dirty="0" smtClean="0"/>
            </a:br>
            <a:r>
              <a:rPr lang="en-US" sz="2000" dirty="0" smtClean="0"/>
              <a:t>you could emphasize their beauty/hotness?</a:t>
            </a:r>
          </a:p>
          <a:p>
            <a:r>
              <a:rPr lang="en-US" sz="2000" dirty="0" smtClean="0"/>
              <a:t>What is the comparison through simile </a:t>
            </a:r>
            <a:br>
              <a:rPr lang="en-US" sz="2000" dirty="0" smtClean="0"/>
            </a:br>
            <a:r>
              <a:rPr lang="en-US" sz="2000" dirty="0" smtClean="0"/>
              <a:t>that Byron uses? </a:t>
            </a:r>
          </a:p>
          <a:p>
            <a:r>
              <a:rPr lang="en-US" sz="2000" dirty="0" smtClean="0"/>
              <a:t>Justification for linking them? </a:t>
            </a:r>
          </a:p>
          <a:p>
            <a:r>
              <a:rPr lang="en-US" sz="2000" dirty="0" smtClean="0"/>
              <a:t>What words connect her outer beauty </a:t>
            </a:r>
            <a:br>
              <a:rPr lang="en-US" sz="2000" dirty="0" smtClean="0"/>
            </a:br>
            <a:r>
              <a:rPr lang="en-US" sz="2000" dirty="0" smtClean="0"/>
              <a:t>to her inner beauty?</a:t>
            </a:r>
          </a:p>
          <a:p>
            <a:r>
              <a:rPr lang="en-US" sz="2000" dirty="0" smtClean="0"/>
              <a:t>What is the main idea of this poem? </a:t>
            </a:r>
            <a:br>
              <a:rPr lang="en-US" sz="2000" dirty="0" smtClean="0"/>
            </a:br>
            <a:r>
              <a:rPr lang="en-US" sz="2000" dirty="0" smtClean="0"/>
              <a:t>Could it just be purely aesthetic? </a:t>
            </a:r>
            <a:endParaRPr lang="en-US" sz="2000" dirty="0"/>
          </a:p>
        </p:txBody>
      </p:sp>
      <p:pic>
        <p:nvPicPr>
          <p:cNvPr id="4" name="Picture 3" descr="beauty_makeup.jpg"/>
          <p:cNvPicPr>
            <a:picLocks noChangeAspect="1"/>
          </p:cNvPicPr>
          <p:nvPr/>
        </p:nvPicPr>
        <p:blipFill>
          <a:blip r:embed="rId2" cstate="print"/>
          <a:stretch>
            <a:fillRect/>
          </a:stretch>
        </p:blipFill>
        <p:spPr>
          <a:xfrm>
            <a:off x="5562600" y="1600200"/>
            <a:ext cx="3384833" cy="502919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Bruno Mars: </a:t>
            </a:r>
            <a:r>
              <a:rPr lang="en-US" i="1" dirty="0" smtClean="0"/>
              <a:t>Just The Way You Are</a:t>
            </a:r>
            <a:endParaRPr lang="en-US" dirty="0"/>
          </a:p>
        </p:txBody>
      </p:sp>
      <p:sp>
        <p:nvSpPr>
          <p:cNvPr id="3" name="Content Placeholder 2"/>
          <p:cNvSpPr>
            <a:spLocks noGrp="1"/>
          </p:cNvSpPr>
          <p:nvPr>
            <p:ph idx="1"/>
          </p:nvPr>
        </p:nvSpPr>
        <p:spPr>
          <a:xfrm>
            <a:off x="457200" y="1935480"/>
            <a:ext cx="4267200" cy="4389120"/>
          </a:xfrm>
        </p:spPr>
        <p:txBody>
          <a:bodyPr>
            <a:normAutofit fontScale="92500"/>
          </a:bodyPr>
          <a:lstStyle/>
          <a:p>
            <a:r>
              <a:rPr lang="en-US" dirty="0" smtClean="0">
                <a:hlinkClick r:id="rId2"/>
              </a:rPr>
              <a:t>https://www.youtube.com/watch?v=LjhCEhWiKXk</a:t>
            </a:r>
            <a:endParaRPr lang="en-US" dirty="0" smtClean="0"/>
          </a:p>
          <a:p>
            <a:r>
              <a:rPr lang="en-US" dirty="0" smtClean="0"/>
              <a:t>Compare &amp; contrast with Byron’s </a:t>
            </a:r>
            <a:r>
              <a:rPr lang="en-US" i="1" dirty="0" smtClean="0"/>
              <a:t>She Walks in Beauty</a:t>
            </a:r>
          </a:p>
          <a:p>
            <a:r>
              <a:rPr lang="en-US" dirty="0" smtClean="0"/>
              <a:t>Is this a commentary on outer beauty or inner beauty? Both?</a:t>
            </a:r>
          </a:p>
          <a:p>
            <a:r>
              <a:rPr lang="en-US" dirty="0" smtClean="0"/>
              <a:t>What kind of girlfriend</a:t>
            </a:r>
            <a:r>
              <a:rPr lang="en-US" dirty="0" smtClean="0"/>
              <a:t> </a:t>
            </a:r>
            <a:r>
              <a:rPr lang="en-US" dirty="0" smtClean="0"/>
              <a:t>in the video would have made the song more poignant?  </a:t>
            </a:r>
          </a:p>
          <a:p>
            <a:endParaRPr lang="en-US" dirty="0" smtClean="0"/>
          </a:p>
          <a:p>
            <a:endParaRPr lang="en-US" dirty="0"/>
          </a:p>
        </p:txBody>
      </p:sp>
      <p:pic>
        <p:nvPicPr>
          <p:cNvPr id="4" name="Picture 3" descr="220px-Bruno-mars-just-the-way-you-are.jpg"/>
          <p:cNvPicPr>
            <a:picLocks noChangeAspect="1"/>
          </p:cNvPicPr>
          <p:nvPr/>
        </p:nvPicPr>
        <p:blipFill>
          <a:blip r:embed="rId3" cstate="print"/>
          <a:stretch>
            <a:fillRect/>
          </a:stretch>
        </p:blipFill>
        <p:spPr>
          <a:xfrm>
            <a:off x="4953000" y="2286000"/>
            <a:ext cx="3962400" cy="39624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Afters</a:t>
            </a:r>
            <a:r>
              <a:rPr lang="en-US" dirty="0" smtClean="0"/>
              <a:t>: </a:t>
            </a:r>
            <a:r>
              <a:rPr lang="en-US" i="1" dirty="0" smtClean="0"/>
              <a:t>Beautiful Love</a:t>
            </a:r>
            <a:endParaRPr lang="en-US" dirty="0"/>
          </a:p>
        </p:txBody>
      </p:sp>
      <p:sp>
        <p:nvSpPr>
          <p:cNvPr id="3" name="Content Placeholder 2"/>
          <p:cNvSpPr>
            <a:spLocks noGrp="1"/>
          </p:cNvSpPr>
          <p:nvPr>
            <p:ph idx="1"/>
          </p:nvPr>
        </p:nvSpPr>
        <p:spPr>
          <a:xfrm>
            <a:off x="457200" y="1935480"/>
            <a:ext cx="2286000" cy="4389120"/>
          </a:xfrm>
        </p:spPr>
        <p:txBody>
          <a:bodyPr>
            <a:normAutofit fontScale="85000" lnSpcReduction="20000"/>
          </a:bodyPr>
          <a:lstStyle/>
          <a:p>
            <a:r>
              <a:rPr lang="en-US" dirty="0" smtClean="0">
                <a:hlinkClick r:id="rId2"/>
              </a:rPr>
              <a:t>https://www.youtube.com/watch?v=vX9h4PPx41I</a:t>
            </a:r>
            <a:endParaRPr lang="en-US" dirty="0" smtClean="0"/>
          </a:p>
          <a:p>
            <a:r>
              <a:rPr lang="en-US" dirty="0" smtClean="0"/>
              <a:t>Compare with Byron’s </a:t>
            </a:r>
            <a:r>
              <a:rPr lang="en-US" i="1" dirty="0" smtClean="0"/>
              <a:t>She Walks in Beauty</a:t>
            </a:r>
            <a:r>
              <a:rPr lang="en-US" dirty="0" smtClean="0"/>
              <a:t>. </a:t>
            </a:r>
          </a:p>
          <a:p>
            <a:r>
              <a:rPr lang="en-US" dirty="0" smtClean="0"/>
              <a:t>This song talks about new/potential love. How does that relate to Byron’s poem? </a:t>
            </a:r>
          </a:p>
        </p:txBody>
      </p:sp>
      <p:pic>
        <p:nvPicPr>
          <p:cNvPr id="4" name="Picture 3" descr="Beautiful Night Sky Wallapers (14).jpg"/>
          <p:cNvPicPr>
            <a:picLocks noChangeAspect="1"/>
          </p:cNvPicPr>
          <p:nvPr/>
        </p:nvPicPr>
        <p:blipFill>
          <a:blip r:embed="rId3" cstate="print"/>
          <a:stretch>
            <a:fillRect/>
          </a:stretch>
        </p:blipFill>
        <p:spPr>
          <a:xfrm>
            <a:off x="2743200" y="2209800"/>
            <a:ext cx="6248400" cy="39052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Ozymandias</a:t>
            </a:r>
            <a:endParaRPr lang="en-US" i="1" dirty="0"/>
          </a:p>
        </p:txBody>
      </p:sp>
      <p:sp>
        <p:nvSpPr>
          <p:cNvPr id="3" name="Content Placeholder 2"/>
          <p:cNvSpPr>
            <a:spLocks noGrp="1"/>
          </p:cNvSpPr>
          <p:nvPr>
            <p:ph idx="1"/>
          </p:nvPr>
        </p:nvSpPr>
        <p:spPr>
          <a:xfrm>
            <a:off x="457200" y="1935480"/>
            <a:ext cx="5181600" cy="4389120"/>
          </a:xfrm>
        </p:spPr>
        <p:txBody>
          <a:bodyPr>
            <a:normAutofit lnSpcReduction="10000"/>
          </a:bodyPr>
          <a:lstStyle/>
          <a:p>
            <a:r>
              <a:rPr lang="en-US" sz="2000" dirty="0" smtClean="0"/>
              <a:t>Percy </a:t>
            </a:r>
            <a:r>
              <a:rPr lang="en-US" sz="2000" dirty="0" err="1" smtClean="0"/>
              <a:t>Bysshe</a:t>
            </a:r>
            <a:r>
              <a:rPr lang="en-US" sz="2000" dirty="0" smtClean="0"/>
              <a:t> Shelley </a:t>
            </a:r>
          </a:p>
          <a:p>
            <a:r>
              <a:rPr lang="en-US" sz="2000" dirty="0" smtClean="0"/>
              <a:t>What is this a commentary on? </a:t>
            </a:r>
          </a:p>
          <a:p>
            <a:r>
              <a:rPr lang="en-US" sz="2000" dirty="0" smtClean="0"/>
              <a:t>What kind of monument would a proud ruler erect for self-glory/honor? </a:t>
            </a:r>
          </a:p>
          <a:p>
            <a:r>
              <a:rPr lang="en-US" sz="2000" dirty="0" smtClean="0"/>
              <a:t>Why do you think the first speaker never names the traveler? </a:t>
            </a:r>
          </a:p>
          <a:p>
            <a:r>
              <a:rPr lang="en-US" sz="2000" dirty="0" smtClean="0"/>
              <a:t>What kind of person was </a:t>
            </a:r>
            <a:r>
              <a:rPr lang="en-US" sz="2000" dirty="0" err="1" smtClean="0"/>
              <a:t>Ozymandias</a:t>
            </a:r>
            <a:r>
              <a:rPr lang="en-US" sz="2000" dirty="0" smtClean="0"/>
              <a:t>?</a:t>
            </a:r>
          </a:p>
          <a:p>
            <a:r>
              <a:rPr lang="en-US" sz="2000" dirty="0" smtClean="0"/>
              <a:t>How does the setting convey irony in the inscription? </a:t>
            </a:r>
          </a:p>
          <a:p>
            <a:r>
              <a:rPr lang="en-US" sz="2000" dirty="0" smtClean="0"/>
              <a:t>Is legacy important? What kind of legacy do men usually seek? </a:t>
            </a:r>
          </a:p>
          <a:p>
            <a:r>
              <a:rPr lang="en-US" sz="2000" dirty="0" smtClean="0"/>
              <a:t>What kind of legacy do you want to leave behind? </a:t>
            </a:r>
          </a:p>
        </p:txBody>
      </p:sp>
      <p:pic>
        <p:nvPicPr>
          <p:cNvPr id="4" name="Picture 3" descr="170px-BM,_AES_Egyptian_Sulpture_~_Colossal_bust_of_Ramesses_II,_the_'Younger_Memnon'_(1250_BC)_(Room_4).jpg"/>
          <p:cNvPicPr>
            <a:picLocks noChangeAspect="1"/>
          </p:cNvPicPr>
          <p:nvPr/>
        </p:nvPicPr>
        <p:blipFill>
          <a:blip r:embed="rId2" cstate="print"/>
          <a:stretch>
            <a:fillRect/>
          </a:stretch>
        </p:blipFill>
        <p:spPr>
          <a:xfrm>
            <a:off x="5410200" y="1143000"/>
            <a:ext cx="3547048" cy="4736353"/>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 Maiden: </a:t>
            </a:r>
            <a:r>
              <a:rPr lang="en-US" i="1" dirty="0" smtClean="0"/>
              <a:t>The Legacy</a:t>
            </a:r>
            <a:endParaRPr lang="en-US" dirty="0"/>
          </a:p>
        </p:txBody>
      </p:sp>
      <p:sp>
        <p:nvSpPr>
          <p:cNvPr id="3" name="Content Placeholder 2"/>
          <p:cNvSpPr>
            <a:spLocks noGrp="1"/>
          </p:cNvSpPr>
          <p:nvPr>
            <p:ph idx="1"/>
          </p:nvPr>
        </p:nvSpPr>
        <p:spPr>
          <a:xfrm>
            <a:off x="304800" y="2057400"/>
            <a:ext cx="3124200" cy="4617720"/>
          </a:xfrm>
        </p:spPr>
        <p:txBody>
          <a:bodyPr>
            <a:normAutofit fontScale="85000" lnSpcReduction="10000"/>
          </a:bodyPr>
          <a:lstStyle/>
          <a:p>
            <a:r>
              <a:rPr lang="en-US" dirty="0" smtClean="0">
                <a:hlinkClick r:id="rId2"/>
              </a:rPr>
              <a:t>https://www.youtube.com/watch?v=ECbJdeh1VvA</a:t>
            </a:r>
            <a:endParaRPr lang="en-US" dirty="0" smtClean="0"/>
          </a:p>
          <a:p>
            <a:r>
              <a:rPr lang="en-US" dirty="0" smtClean="0"/>
              <a:t>Contrast/Compare with Shelley’s </a:t>
            </a:r>
            <a:r>
              <a:rPr lang="en-US" dirty="0" err="1" smtClean="0"/>
              <a:t>Ozymandias</a:t>
            </a:r>
            <a:endParaRPr lang="en-US" dirty="0" smtClean="0"/>
          </a:p>
          <a:p>
            <a:r>
              <a:rPr lang="en-US" dirty="0" smtClean="0"/>
              <a:t>Different kinds of legacies? How are the literary legacies and personal legacies different? Are they both important, or is one more imperative than the other? </a:t>
            </a:r>
          </a:p>
          <a:p>
            <a:endParaRPr lang="en-US" dirty="0"/>
          </a:p>
        </p:txBody>
      </p:sp>
      <p:pic>
        <p:nvPicPr>
          <p:cNvPr id="6" name="Picture 5" descr="z.hashemi20111112124442513.jpg"/>
          <p:cNvPicPr>
            <a:picLocks noChangeAspect="1"/>
          </p:cNvPicPr>
          <p:nvPr/>
        </p:nvPicPr>
        <p:blipFill>
          <a:blip r:embed="rId3" cstate="print"/>
          <a:stretch>
            <a:fillRect/>
          </a:stretch>
        </p:blipFill>
        <p:spPr>
          <a:xfrm>
            <a:off x="3429000" y="2819400"/>
            <a:ext cx="5495925" cy="366395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825</TotalTime>
  <Words>480</Words>
  <Application>Microsoft Office PowerPoint</Application>
  <PresentationFormat>On-screen Show (4:3)</PresentationFormat>
  <Paragraphs>51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Lyrical</vt:lpstr>
      <vt:lpstr>The World Is Too Much With Us</vt:lpstr>
      <vt:lpstr>Madonna: Material Girl</vt:lpstr>
      <vt:lpstr>Macklemore: Thrift Shop</vt:lpstr>
      <vt:lpstr>She Walks in Beauty</vt:lpstr>
      <vt:lpstr>Bruno Mars: Just The Way You Are</vt:lpstr>
      <vt:lpstr>The Afters: Beautiful Love</vt:lpstr>
      <vt:lpstr>Ozymandias</vt:lpstr>
      <vt:lpstr>Iron Maiden: The Legacy</vt:lpstr>
      <vt:lpstr>Assignment!</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Lyrical</dc:title>
  <dc:creator>Kristy E. Levine</dc:creator>
  <cp:lastModifiedBy>Kristy E. Levine</cp:lastModifiedBy>
  <cp:revision>95</cp:revision>
  <dcterms:created xsi:type="dcterms:W3CDTF">2013-03-22T01:13:20Z</dcterms:created>
  <dcterms:modified xsi:type="dcterms:W3CDTF">2013-03-22T14:58:37Z</dcterms:modified>
</cp:coreProperties>
</file>