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70" r:id="rId13"/>
    <p:sldId id="267" r:id="rId14"/>
    <p:sldId id="268"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0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D8BC5E6-F70C-44DC-BCFD-88595E9E78E1}" type="datetimeFigureOut">
              <a:rPr lang="en-US" smtClean="0"/>
              <a:t>2/3/2013</a:t>
            </a:fld>
            <a:endParaRPr lang="en-US"/>
          </a:p>
        </p:txBody>
      </p:sp>
      <p:sp>
        <p:nvSpPr>
          <p:cNvPr id="16" name="Slide Number Placeholder 15"/>
          <p:cNvSpPr>
            <a:spLocks noGrp="1"/>
          </p:cNvSpPr>
          <p:nvPr>
            <p:ph type="sldNum" sz="quarter" idx="11"/>
          </p:nvPr>
        </p:nvSpPr>
        <p:spPr/>
        <p:txBody>
          <a:bodyPr/>
          <a:lstStyle/>
          <a:p>
            <a:fld id="{153DC6F9-B879-4F45-AA55-021F6F50EC6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BC5E6-F70C-44DC-BCFD-88595E9E78E1}"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6F9-B879-4F45-AA55-021F6F50EC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8BC5E6-F70C-44DC-BCFD-88595E9E78E1}"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6F9-B879-4F45-AA55-021F6F50EC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D8BC5E6-F70C-44DC-BCFD-88595E9E78E1}" type="datetimeFigureOut">
              <a:rPr lang="en-US" smtClean="0"/>
              <a:t>2/3/2013</a:t>
            </a:fld>
            <a:endParaRPr lang="en-US"/>
          </a:p>
        </p:txBody>
      </p:sp>
      <p:sp>
        <p:nvSpPr>
          <p:cNvPr id="15" name="Slide Number Placeholder 14"/>
          <p:cNvSpPr>
            <a:spLocks noGrp="1"/>
          </p:cNvSpPr>
          <p:nvPr>
            <p:ph type="sldNum" sz="quarter" idx="15"/>
          </p:nvPr>
        </p:nvSpPr>
        <p:spPr/>
        <p:txBody>
          <a:bodyPr/>
          <a:lstStyle>
            <a:lvl1pPr algn="ctr">
              <a:defRPr/>
            </a:lvl1pPr>
          </a:lstStyle>
          <a:p>
            <a:fld id="{153DC6F9-B879-4F45-AA55-021F6F50EC6C}"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D8BC5E6-F70C-44DC-BCFD-88595E9E78E1}" type="datetimeFigureOut">
              <a:rPr lang="en-US" smtClean="0"/>
              <a:t>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DC6F9-B879-4F45-AA55-021F6F50EC6C}"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D8BC5E6-F70C-44DC-BCFD-88595E9E78E1}" type="datetimeFigureOut">
              <a:rPr lang="en-US" smtClean="0"/>
              <a:t>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DC6F9-B879-4F45-AA55-021F6F50EC6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53DC6F9-B879-4F45-AA55-021F6F50EC6C}"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D8BC5E6-F70C-44DC-BCFD-88595E9E78E1}" type="datetimeFigureOut">
              <a:rPr lang="en-US" smtClean="0"/>
              <a:t>2/3/2013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D8BC5E6-F70C-44DC-BCFD-88595E9E78E1}" type="datetimeFigureOut">
              <a:rPr lang="en-US" smtClean="0"/>
              <a:t>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DC6F9-B879-4F45-AA55-021F6F50EC6C}"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C5E6-F70C-44DC-BCFD-88595E9E78E1}" type="datetimeFigureOut">
              <a:rPr lang="en-US" smtClean="0"/>
              <a:t>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DC6F9-B879-4F45-AA55-021F6F50EC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D8BC5E6-F70C-44DC-BCFD-88595E9E78E1}" type="datetimeFigureOut">
              <a:rPr lang="en-US" smtClean="0"/>
              <a:t>2/3/2013</a:t>
            </a:fld>
            <a:endParaRPr lang="en-US"/>
          </a:p>
        </p:txBody>
      </p:sp>
      <p:sp>
        <p:nvSpPr>
          <p:cNvPr id="9" name="Slide Number Placeholder 8"/>
          <p:cNvSpPr>
            <a:spLocks noGrp="1"/>
          </p:cNvSpPr>
          <p:nvPr>
            <p:ph type="sldNum" sz="quarter" idx="15"/>
          </p:nvPr>
        </p:nvSpPr>
        <p:spPr/>
        <p:txBody>
          <a:bodyPr/>
          <a:lstStyle/>
          <a:p>
            <a:fld id="{153DC6F9-B879-4F45-AA55-021F6F50EC6C}"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D8BC5E6-F70C-44DC-BCFD-88595E9E78E1}" type="datetimeFigureOut">
              <a:rPr lang="en-US" smtClean="0"/>
              <a:t>2/3/2013</a:t>
            </a:fld>
            <a:endParaRPr lang="en-US"/>
          </a:p>
        </p:txBody>
      </p:sp>
      <p:sp>
        <p:nvSpPr>
          <p:cNvPr id="9" name="Slide Number Placeholder 8"/>
          <p:cNvSpPr>
            <a:spLocks noGrp="1"/>
          </p:cNvSpPr>
          <p:nvPr>
            <p:ph type="sldNum" sz="quarter" idx="11"/>
          </p:nvPr>
        </p:nvSpPr>
        <p:spPr/>
        <p:txBody>
          <a:bodyPr/>
          <a:lstStyle/>
          <a:p>
            <a:fld id="{153DC6F9-B879-4F45-AA55-021F6F50EC6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D8BC5E6-F70C-44DC-BCFD-88595E9E78E1}" type="datetimeFigureOut">
              <a:rPr lang="en-US" smtClean="0"/>
              <a:t>2/3/2013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53DC6F9-B879-4F45-AA55-021F6F50EC6C}"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rayolakristy.weebly.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text.lib.virginia.edu/etcbin/toccer-new2?id=LonHiaw.sgm&amp;images=images/modeng&amp;data=/texts/english/modeng/parsed&amp;tag=public&amp;part=1&amp;division=div1"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The New England School of Romanticism</a:t>
            </a:r>
          </a:p>
          <a:p>
            <a:endParaRPr lang="en-US" dirty="0" smtClean="0"/>
          </a:p>
          <a:p>
            <a:r>
              <a:rPr lang="en-US" dirty="0" smtClean="0"/>
              <a:t>11</a:t>
            </a:r>
            <a:r>
              <a:rPr lang="en-US" baseline="30000" dirty="0" smtClean="0"/>
              <a:t>th</a:t>
            </a:r>
            <a:r>
              <a:rPr lang="en-US" dirty="0" smtClean="0"/>
              <a:t> Grade English</a:t>
            </a:r>
            <a:br>
              <a:rPr lang="en-US" dirty="0" smtClean="0"/>
            </a:br>
            <a:r>
              <a:rPr lang="en-US" dirty="0" smtClean="0"/>
              <a:t>Tri-Cities Christian School </a:t>
            </a:r>
          </a:p>
        </p:txBody>
      </p:sp>
      <p:sp>
        <p:nvSpPr>
          <p:cNvPr id="2" name="Title 1"/>
          <p:cNvSpPr>
            <a:spLocks noGrp="1"/>
          </p:cNvSpPr>
          <p:nvPr>
            <p:ph type="ctrTitle"/>
          </p:nvPr>
        </p:nvSpPr>
        <p:spPr/>
        <p:txBody>
          <a:bodyPr/>
          <a:lstStyle/>
          <a:p>
            <a:r>
              <a:rPr lang="en-US" dirty="0" smtClean="0"/>
              <a:t>Longfellow, Whittier, Lowell &amp; Holmes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Where does the title </a:t>
            </a:r>
            <a:r>
              <a:rPr lang="en-US" sz="2000" dirty="0" err="1" smtClean="0"/>
              <a:t>Ichabod</a:t>
            </a:r>
            <a:r>
              <a:rPr lang="en-US" sz="2000" dirty="0" smtClean="0"/>
              <a:t> come from? [Top of 184]</a:t>
            </a:r>
          </a:p>
          <a:p>
            <a:r>
              <a:rPr lang="en-US" sz="2000" dirty="0" smtClean="0"/>
              <a:t>What does this little boy have to do with slavery? </a:t>
            </a:r>
          </a:p>
          <a:p>
            <a:r>
              <a:rPr lang="en-US" sz="2000" dirty="0" smtClean="0"/>
              <a:t>How does his name (its meaning) embody the tone and themes in this poem?</a:t>
            </a:r>
          </a:p>
          <a:p>
            <a:r>
              <a:rPr lang="en-US" sz="2000" dirty="0" smtClean="0"/>
              <a:t>Which side of the Civil War (which was not too far off) do you think Whittier sided with? </a:t>
            </a:r>
          </a:p>
          <a:p>
            <a:endParaRPr lang="en-US" sz="2000" dirty="0" smtClean="0"/>
          </a:p>
        </p:txBody>
      </p:sp>
      <p:sp>
        <p:nvSpPr>
          <p:cNvPr id="3" name="Title 2"/>
          <p:cNvSpPr>
            <a:spLocks noGrp="1"/>
          </p:cNvSpPr>
          <p:nvPr>
            <p:ph type="title"/>
          </p:nvPr>
        </p:nvSpPr>
        <p:spPr/>
        <p:txBody>
          <a:bodyPr/>
          <a:lstStyle/>
          <a:p>
            <a:r>
              <a:rPr lang="en-US" dirty="0" smtClean="0"/>
              <a:t>Romanticism: Whittier</a:t>
            </a:r>
            <a:endParaRPr lang="en-US" dirty="0"/>
          </a:p>
        </p:txBody>
      </p:sp>
      <p:pic>
        <p:nvPicPr>
          <p:cNvPr id="4" name="Picture 3" descr="huc35p-the-union-civil-war-3ft-x5ft-polyester-flag.jpg"/>
          <p:cNvPicPr>
            <a:picLocks noChangeAspect="1"/>
          </p:cNvPicPr>
          <p:nvPr/>
        </p:nvPicPr>
        <p:blipFill>
          <a:blip r:embed="rId2" cstate="print"/>
          <a:stretch>
            <a:fillRect/>
          </a:stretch>
        </p:blipFill>
        <p:spPr>
          <a:xfrm>
            <a:off x="3352800" y="3429000"/>
            <a:ext cx="5105400" cy="30632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Find as many Biblical allusions as possible in “</a:t>
            </a:r>
            <a:r>
              <a:rPr lang="en-US" dirty="0" err="1" smtClean="0"/>
              <a:t>Ichabod</a:t>
            </a:r>
            <a:r>
              <a:rPr lang="en-US" dirty="0" smtClean="0"/>
              <a:t>”. Discuss the appropriateness of each in terms of Whittier’s theme.</a:t>
            </a:r>
          </a:p>
          <a:p>
            <a:endParaRPr lang="en-US" dirty="0" smtClean="0"/>
          </a:p>
          <a:p>
            <a:r>
              <a:rPr lang="en-US" dirty="0" smtClean="0"/>
              <a:t>(Remember what an allusion is?)</a:t>
            </a:r>
          </a:p>
          <a:p>
            <a:endParaRPr lang="en-US" dirty="0" smtClean="0"/>
          </a:p>
          <a:p>
            <a:r>
              <a:rPr lang="en-US" dirty="0" smtClean="0"/>
              <a:t>I’ll give you the scripture, and you give me the line/idea it matches. </a:t>
            </a:r>
          </a:p>
          <a:p>
            <a:r>
              <a:rPr lang="en-US" dirty="0" smtClean="0"/>
              <a:t>Isaiah 14:12; I Timothy 2:7 &amp; II Timothy 2:26; Psalm 71:18; Genesis 9:20-23. </a:t>
            </a:r>
            <a:endParaRPr lang="en-US" dirty="0"/>
          </a:p>
        </p:txBody>
      </p:sp>
      <p:sp>
        <p:nvSpPr>
          <p:cNvPr id="3" name="Title 2"/>
          <p:cNvSpPr>
            <a:spLocks noGrp="1"/>
          </p:cNvSpPr>
          <p:nvPr>
            <p:ph type="title"/>
          </p:nvPr>
        </p:nvSpPr>
        <p:spPr/>
        <p:txBody>
          <a:bodyPr/>
          <a:lstStyle/>
          <a:p>
            <a:r>
              <a:rPr lang="en-US" smtClean="0"/>
              <a:t>Question </a:t>
            </a:r>
            <a:r>
              <a:rPr lang="en-US" dirty="0" smtClean="0"/>
              <a:t>2 on 184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Lines 1 &amp; 27: “fallen angel”. Webster is compared to a fallen angel (a Biblical reference to Isaiah 14:12 – “How are thou fallen from heaven, O Lucifer.”) </a:t>
            </a:r>
            <a:r>
              <a:rPr lang="en-US" sz="1800" dirty="0" smtClean="0">
                <a:sym typeface="Wingdings" pitchFamily="2" charset="2"/>
              </a:rPr>
              <a:t> This is Whittier’s way of saying Webster has fallen from greatness by supporting the evil of slavery.</a:t>
            </a:r>
          </a:p>
          <a:p>
            <a:r>
              <a:rPr lang="en-US" sz="1800" dirty="0" smtClean="0">
                <a:sym typeface="Wingdings" pitchFamily="2" charset="2"/>
              </a:rPr>
              <a:t>Tempter’s snare &amp; the fiends goading – I Timothy 3:7, and II Timothy 2:26 are a couple. </a:t>
            </a:r>
          </a:p>
          <a:p>
            <a:r>
              <a:rPr lang="en-US" sz="1800" dirty="0" smtClean="0"/>
              <a:t>Webster’s gray hairs &amp; glory that would have been his had he kept to his convictions – Psalm 71:18</a:t>
            </a:r>
          </a:p>
          <a:p>
            <a:r>
              <a:rPr lang="en-US" sz="1800" dirty="0" smtClean="0"/>
              <a:t>Shame that Webster has brought on himself compares to the shame in the garden. </a:t>
            </a:r>
          </a:p>
        </p:txBody>
      </p:sp>
      <p:sp>
        <p:nvSpPr>
          <p:cNvPr id="3" name="Title 2"/>
          <p:cNvSpPr>
            <a:spLocks noGrp="1"/>
          </p:cNvSpPr>
          <p:nvPr>
            <p:ph type="title"/>
          </p:nvPr>
        </p:nvSpPr>
        <p:spPr/>
        <p:txBody>
          <a:bodyPr/>
          <a:lstStyle/>
          <a:p>
            <a:r>
              <a:rPr lang="en-US" dirty="0" smtClean="0"/>
              <a:t>Allusions!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5105400" cy="4572000"/>
          </a:xfrm>
        </p:spPr>
        <p:txBody>
          <a:bodyPr>
            <a:normAutofit/>
          </a:bodyPr>
          <a:lstStyle/>
          <a:p>
            <a:r>
              <a:rPr lang="en-US" sz="2000" dirty="0" smtClean="0"/>
              <a:t>B. 1819 – D. 1891</a:t>
            </a:r>
          </a:p>
          <a:p>
            <a:r>
              <a:rPr lang="en-US" sz="2000" dirty="0" smtClean="0"/>
              <a:t>Author of poetry, as well as prose (the latter unlike the rest of the Schoolroom Poets)</a:t>
            </a:r>
          </a:p>
          <a:p>
            <a:r>
              <a:rPr lang="en-US" sz="2000" dirty="0" smtClean="0"/>
              <a:t>Wrote an essay on Henry Thoreau that was highly detrimental to his reputation.</a:t>
            </a:r>
          </a:p>
          <a:p>
            <a:r>
              <a:rPr lang="en-US" sz="2000" dirty="0" smtClean="0"/>
              <a:t>Good at critiquing other authors and poets – respected for his critiques</a:t>
            </a:r>
          </a:p>
          <a:p>
            <a:r>
              <a:rPr lang="en-US" sz="2000" dirty="0" smtClean="0"/>
              <a:t>Professor Lowell (Harvard)</a:t>
            </a:r>
            <a:r>
              <a:rPr lang="en-US" sz="2000" dirty="0" smtClean="0"/>
              <a:t> </a:t>
            </a:r>
            <a:r>
              <a:rPr lang="en-US" sz="2000" dirty="0" smtClean="0"/>
              <a:t>as well as an international minister</a:t>
            </a:r>
            <a:r>
              <a:rPr lang="en-US" sz="2000" dirty="0" smtClean="0"/>
              <a:t> </a:t>
            </a:r>
            <a:r>
              <a:rPr lang="en-US" sz="2000" dirty="0" smtClean="0"/>
              <a:t>to Spain &amp; England </a:t>
            </a:r>
          </a:p>
          <a:p>
            <a:pPr>
              <a:buNone/>
            </a:pPr>
            <a:endParaRPr lang="en-US" sz="2000" dirty="0" smtClean="0"/>
          </a:p>
        </p:txBody>
      </p:sp>
      <p:sp>
        <p:nvSpPr>
          <p:cNvPr id="3" name="Title 2"/>
          <p:cNvSpPr>
            <a:spLocks noGrp="1"/>
          </p:cNvSpPr>
          <p:nvPr>
            <p:ph type="title"/>
          </p:nvPr>
        </p:nvSpPr>
        <p:spPr/>
        <p:txBody>
          <a:bodyPr/>
          <a:lstStyle/>
          <a:p>
            <a:r>
              <a:rPr lang="en-US" dirty="0" smtClean="0"/>
              <a:t>Romanticism: Lowell</a:t>
            </a:r>
            <a:endParaRPr lang="en-US" dirty="0"/>
          </a:p>
        </p:txBody>
      </p:sp>
      <p:pic>
        <p:nvPicPr>
          <p:cNvPr id="4" name="Picture 3" descr="James_Russell_Lowell_oval.jpg"/>
          <p:cNvPicPr>
            <a:picLocks noChangeAspect="1"/>
          </p:cNvPicPr>
          <p:nvPr/>
        </p:nvPicPr>
        <p:blipFill>
          <a:blip r:embed="rId2" cstate="print"/>
          <a:stretch>
            <a:fillRect/>
          </a:stretch>
        </p:blipFill>
        <p:spPr>
          <a:xfrm>
            <a:off x="5562600" y="1447800"/>
            <a:ext cx="3046982" cy="3810318"/>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1800" dirty="0" smtClean="0"/>
              <a:t>He critiques Emerson, Bryant, Poe, and…himself. </a:t>
            </a:r>
          </a:p>
          <a:p>
            <a:r>
              <a:rPr lang="en-US" sz="1800" dirty="0" smtClean="0"/>
              <a:t>This critique is what he is known for. And he’s pretty dead on with it.</a:t>
            </a:r>
          </a:p>
          <a:p>
            <a:r>
              <a:rPr lang="en-US" sz="1800" dirty="0" smtClean="0"/>
              <a:t>Satire: Used to make a point about something in an entertaining, fairly humorous manner.</a:t>
            </a:r>
            <a:br>
              <a:rPr lang="en-US" sz="1800" dirty="0" smtClean="0"/>
            </a:br>
            <a:r>
              <a:rPr lang="en-US" sz="1800" dirty="0" smtClean="0"/>
              <a:t>	-When critiquing people, satire may help soften the blow of the criticism. Otherwise, it’ll only make it worse. </a:t>
            </a:r>
            <a:br>
              <a:rPr lang="en-US" sz="1800" dirty="0" smtClean="0"/>
            </a:br>
            <a:r>
              <a:rPr lang="en-US" sz="1800" dirty="0" smtClean="0"/>
              <a:t>	-Satire is in good fun.</a:t>
            </a:r>
          </a:p>
          <a:p>
            <a:r>
              <a:rPr lang="en-US" sz="1800" dirty="0" smtClean="0"/>
              <a:t>He was respected by those he critiqued (Emerson)</a:t>
            </a:r>
          </a:p>
          <a:p>
            <a:r>
              <a:rPr lang="en-US" sz="1800" u="sng" dirty="0" smtClean="0"/>
              <a:t>Emerson Verse</a:t>
            </a:r>
            <a:r>
              <a:rPr lang="en-US" sz="1800" dirty="0" smtClean="0"/>
              <a:t>: His work shows lack of pleasing unity.</a:t>
            </a:r>
          </a:p>
          <a:p>
            <a:r>
              <a:rPr lang="en-US" sz="1800" u="sng" dirty="0" smtClean="0"/>
              <a:t>Bryant’s Verse:</a:t>
            </a:r>
            <a:r>
              <a:rPr lang="en-US" sz="1800" dirty="0" smtClean="0"/>
              <a:t> Good stuff, but not much </a:t>
            </a:r>
            <a:r>
              <a:rPr lang="en-US" sz="1800" b="1" dirty="0" smtClean="0"/>
              <a:t>warmth</a:t>
            </a:r>
            <a:r>
              <a:rPr lang="en-US" sz="1800" dirty="0" smtClean="0"/>
              <a:t> to it. (Find the part in his verse where Lowell uses a pun to get this point across. *Hint* The line is in the mid-20’s)</a:t>
            </a:r>
          </a:p>
          <a:p>
            <a:r>
              <a:rPr lang="en-US" sz="1800" u="sng" dirty="0" smtClean="0"/>
              <a:t>Poe’s Verse</a:t>
            </a:r>
            <a:r>
              <a:rPr lang="en-US" sz="1800" dirty="0" smtClean="0"/>
              <a:t>: Best poetry ever – little heart involved, and tons of brains.</a:t>
            </a:r>
          </a:p>
          <a:p>
            <a:r>
              <a:rPr lang="en-US" sz="1800" u="sng" dirty="0" smtClean="0"/>
              <a:t>Lowell’s Verse</a:t>
            </a:r>
            <a:r>
              <a:rPr lang="en-US" sz="1800" dirty="0" smtClean="0"/>
              <a:t>: At a disadvantage from all the preaching he does. </a:t>
            </a:r>
          </a:p>
          <a:p>
            <a:r>
              <a:rPr lang="en-US" sz="1800" dirty="0" smtClean="0"/>
              <a:t>The tree metaphor (nature) is a criticism of Emerson’s lack of unity in this way: Emerson loved using nature (Romanticism!) in his poetry &amp; often pushed this in others’ work. By using the natural “tree” to criticize Emerson’s work, Lowell is being ironic in this way. </a:t>
            </a:r>
            <a:endParaRPr lang="en-US" sz="1800" dirty="0"/>
          </a:p>
        </p:txBody>
      </p:sp>
      <p:sp>
        <p:nvSpPr>
          <p:cNvPr id="3" name="Title 2"/>
          <p:cNvSpPr>
            <a:spLocks noGrp="1"/>
          </p:cNvSpPr>
          <p:nvPr>
            <p:ph type="title"/>
          </p:nvPr>
        </p:nvSpPr>
        <p:spPr/>
        <p:txBody>
          <a:bodyPr/>
          <a:lstStyle/>
          <a:p>
            <a:r>
              <a:rPr lang="en-US" dirty="0" smtClean="0"/>
              <a:t>A Fable for Critics Breakdown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pages 184 – 193 in your textbook (Starting with Lowell)</a:t>
            </a:r>
          </a:p>
          <a:p>
            <a:r>
              <a:rPr lang="en-US" dirty="0" smtClean="0"/>
              <a:t>Answer Q. 2 on page 188</a:t>
            </a:r>
          </a:p>
          <a:p>
            <a:r>
              <a:rPr lang="en-US" dirty="0" smtClean="0"/>
              <a:t>Don’t forget to look up scripture references when noted in the margins.</a:t>
            </a:r>
          </a:p>
          <a:p>
            <a:r>
              <a:rPr lang="en-US" dirty="0" smtClean="0"/>
              <a:t>If you ever forget your homework or need notes and/or this PowerPoint from class, you can always find them on my website: </a:t>
            </a:r>
            <a:r>
              <a:rPr lang="en-US" dirty="0" smtClean="0">
                <a:hlinkClick r:id="rId2"/>
              </a:rPr>
              <a:t>www.crayolakristy.weebly.com</a:t>
            </a:r>
            <a:r>
              <a:rPr lang="en-US" dirty="0" smtClean="0"/>
              <a:t>  </a:t>
            </a:r>
          </a:p>
          <a:p>
            <a:endParaRPr lang="en-US" dirty="0"/>
          </a:p>
        </p:txBody>
      </p:sp>
      <p:sp>
        <p:nvSpPr>
          <p:cNvPr id="3" name="Title 2"/>
          <p:cNvSpPr>
            <a:spLocks noGrp="1"/>
          </p:cNvSpPr>
          <p:nvPr>
            <p:ph type="title"/>
          </p:nvPr>
        </p:nvSpPr>
        <p:spPr/>
        <p:txBody>
          <a:bodyPr/>
          <a:lstStyle/>
          <a:p>
            <a:r>
              <a:rPr lang="en-US" dirty="0" smtClean="0"/>
              <a:t>Homework!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1800" dirty="0" smtClean="0"/>
              <a:t>1820 - 1965</a:t>
            </a:r>
          </a:p>
          <a:p>
            <a:r>
              <a:rPr lang="en-US" sz="1800" dirty="0" smtClean="0"/>
              <a:t>Optimistic feelings of nationality </a:t>
            </a:r>
            <a:br>
              <a:rPr lang="en-US" sz="1800" dirty="0" smtClean="0"/>
            </a:br>
            <a:r>
              <a:rPr lang="en-US" sz="1800" dirty="0" smtClean="0"/>
              <a:t>	-United State population rose [immigrants]</a:t>
            </a:r>
            <a:br>
              <a:rPr lang="en-US" sz="1800" dirty="0" smtClean="0"/>
            </a:br>
            <a:r>
              <a:rPr lang="en-US" sz="1800" dirty="0" smtClean="0"/>
              <a:t>	-Frontier was expanding due to immigrants working the land</a:t>
            </a:r>
            <a:br>
              <a:rPr lang="en-US" sz="1800" dirty="0" smtClean="0"/>
            </a:br>
            <a:r>
              <a:rPr lang="en-US" sz="1800" dirty="0" smtClean="0"/>
              <a:t>	-Technological advances brought about communication, agricultural, industrial &amp; traveling expansions [Telegraph lines, vulcanizing rubber, guns, steel plow, railroads, Erie Canal … and oil.] Lots of money. Lots of buzz. </a:t>
            </a:r>
          </a:p>
          <a:p>
            <a:r>
              <a:rPr lang="en-US" sz="1800" dirty="0" smtClean="0"/>
              <a:t>Sometimes, the good had to mix with the bad…Sectionalism</a:t>
            </a:r>
          </a:p>
          <a:p>
            <a:r>
              <a:rPr lang="en-US" sz="1800" dirty="0" smtClean="0"/>
              <a:t>Cultural provincialism: “There must be more than this provincial life”</a:t>
            </a:r>
            <a:br>
              <a:rPr lang="en-US" sz="1800" dirty="0" smtClean="0"/>
            </a:br>
            <a:r>
              <a:rPr lang="en-US" sz="1800" dirty="0" smtClean="0"/>
              <a:t>	-Hindrance #1: No international copyright.</a:t>
            </a:r>
            <a:br>
              <a:rPr lang="en-US" sz="1800" dirty="0" smtClean="0"/>
            </a:br>
            <a:r>
              <a:rPr lang="en-US" sz="1800" dirty="0" smtClean="0"/>
              <a:t>	-Hindrance #2: Limited perspective and experience of American readers</a:t>
            </a:r>
          </a:p>
          <a:p>
            <a:r>
              <a:rPr lang="en-US" sz="1800" dirty="0" smtClean="0"/>
              <a:t>Hawthorne, Melville, &amp; Poe fought these provincial tendencies and made American literature more profoundly universal instead of confined and limited to a brand new American culture. </a:t>
            </a:r>
          </a:p>
        </p:txBody>
      </p:sp>
      <p:sp>
        <p:nvSpPr>
          <p:cNvPr id="3" name="Title 2"/>
          <p:cNvSpPr>
            <a:spLocks noGrp="1"/>
          </p:cNvSpPr>
          <p:nvPr>
            <p:ph type="title"/>
          </p:nvPr>
        </p:nvSpPr>
        <p:spPr/>
        <p:txBody>
          <a:bodyPr/>
          <a:lstStyle/>
          <a:p>
            <a:r>
              <a:rPr lang="en-US" dirty="0" smtClean="0"/>
              <a:t>American Romanticism - Refresher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800" dirty="0" smtClean="0"/>
              <a:t>As is the case with most new literature movements…Romanticism was viewed as a revolt from the previous period of literature. It is the second of four major American movements (St. John, 140). </a:t>
            </a:r>
          </a:p>
          <a:p>
            <a:r>
              <a:rPr lang="en-US" sz="1800" dirty="0" smtClean="0"/>
              <a:t>In terms of literature, </a:t>
            </a:r>
            <a:r>
              <a:rPr lang="en-US" sz="1800" i="1" dirty="0" smtClean="0"/>
              <a:t>romantic </a:t>
            </a:r>
            <a:r>
              <a:rPr lang="en-US" sz="1800" dirty="0" smtClean="0"/>
              <a:t>does not mean roses and chocolate. </a:t>
            </a:r>
          </a:p>
          <a:p>
            <a:r>
              <a:rPr lang="en-US" sz="1800" u="sng" dirty="0" smtClean="0"/>
              <a:t>Individualism</a:t>
            </a:r>
            <a:r>
              <a:rPr lang="en-US" sz="1800" dirty="0" smtClean="0"/>
              <a:t>: An inherently American trait. Man is more distinguished in his individual state as opposed to being a part of the masses. Think about the frontier mentality. Moving out West to make a better life created the need for independence and the need to explore options outside of the crowded, overworked cities. There was freedom there.</a:t>
            </a:r>
            <a:br>
              <a:rPr lang="en-US" sz="1800" dirty="0" smtClean="0"/>
            </a:br>
            <a:r>
              <a:rPr lang="en-US" sz="1800" dirty="0" smtClean="0"/>
              <a:t>	-Spiritual application: How is this dangerous to a Christian?</a:t>
            </a:r>
          </a:p>
          <a:p>
            <a:r>
              <a:rPr lang="en-US" sz="1800" u="sng" dirty="0" smtClean="0"/>
              <a:t>Imagination</a:t>
            </a:r>
            <a:r>
              <a:rPr lang="en-US" sz="1800" dirty="0" smtClean="0"/>
              <a:t>: Prior generation = Reason. Romantic generation = Imagination and deviation from the standard ways of thinking. “Reason was displaced by Emotion” (St. John, 141).  </a:t>
            </a:r>
            <a:br>
              <a:rPr lang="en-US" sz="1800" dirty="0" smtClean="0"/>
            </a:br>
            <a:r>
              <a:rPr lang="en-US" sz="1800" dirty="0" smtClean="0"/>
              <a:t>	-Spiritual application: Standards for Truth became internalized and subjective. These are the stepping stones to the present philosophies of Post Modernism. </a:t>
            </a:r>
          </a:p>
          <a:p>
            <a:endParaRPr lang="en-US" sz="1800" u="sng" dirty="0"/>
          </a:p>
        </p:txBody>
      </p:sp>
      <p:sp>
        <p:nvSpPr>
          <p:cNvPr id="3" name="Title 2"/>
          <p:cNvSpPr>
            <a:spLocks noGrp="1"/>
          </p:cNvSpPr>
          <p:nvPr>
            <p:ph type="title"/>
          </p:nvPr>
        </p:nvSpPr>
        <p:spPr/>
        <p:txBody>
          <a:bodyPr>
            <a:normAutofit fontScale="90000"/>
          </a:bodyPr>
          <a:lstStyle/>
          <a:p>
            <a:r>
              <a:rPr lang="en-US" dirty="0" smtClean="0"/>
              <a:t>Romanticism in Literature - Emphases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1800" u="sng" dirty="0" smtClean="0"/>
              <a:t>Nature</a:t>
            </a:r>
            <a:r>
              <a:rPr lang="en-US" sz="1800" dirty="0" smtClean="0"/>
              <a:t>: With man’s move toward independence, Nature became the focus for this philosophy in literature (and in learning). This is a major theme in most Romantic writing. Prior movements used nature as a device to reveal God. Romanticism regarded “Nature” as a god itself.</a:t>
            </a:r>
            <a:br>
              <a:rPr lang="en-US" sz="1800" dirty="0" smtClean="0"/>
            </a:br>
            <a:r>
              <a:rPr lang="en-US" sz="1800" dirty="0" smtClean="0"/>
              <a:t>	-Spiritual application: Because man was becoming more reliant on the self, he then rejected the need for God, and replaced it with Nature. As a whole, Nature is the god of the flesh. </a:t>
            </a:r>
          </a:p>
          <a:p>
            <a:r>
              <a:rPr lang="en-US" sz="1800" u="sng" dirty="0" smtClean="0"/>
              <a:t>The distant</a:t>
            </a:r>
            <a:r>
              <a:rPr lang="en-US" sz="1800" dirty="0" smtClean="0"/>
              <a:t>: A lack of concrete, tangible setting and/or ideas. Indefinite concepts make up a lot of the Romantic work. No works that exist in the present. Mostly past or future. </a:t>
            </a:r>
            <a:br>
              <a:rPr lang="en-US" sz="1800" dirty="0" smtClean="0"/>
            </a:br>
            <a:r>
              <a:rPr lang="en-US" sz="1800" dirty="0" smtClean="0"/>
              <a:t>	-Spiritual application: Living in places other than the present create problems for the Christian who either try to live in past mistakes, or try to ignore present problems by only focusing on the future. Remember, those who live in the past are doomed to repeat it.  </a:t>
            </a:r>
          </a:p>
          <a:p>
            <a:r>
              <a:rPr lang="en-US" sz="1800" b="1" u="sng" dirty="0" smtClean="0"/>
              <a:t>Remember</a:t>
            </a:r>
            <a:r>
              <a:rPr lang="en-US" sz="1800" dirty="0" smtClean="0"/>
              <a:t>: Although these works are considered great and profound, the philosophies that accompanied their writers are a continued watering down of Absolute Truth, and must be scrutinized with great discernment by Christian readers. </a:t>
            </a:r>
            <a:endParaRPr lang="en-US" sz="1800" u="sng" dirty="0" smtClean="0"/>
          </a:p>
          <a:p>
            <a:endParaRPr lang="en-US" sz="1800" u="sng" dirty="0"/>
          </a:p>
        </p:txBody>
      </p:sp>
      <p:sp>
        <p:nvSpPr>
          <p:cNvPr id="3" name="Title 2"/>
          <p:cNvSpPr>
            <a:spLocks noGrp="1"/>
          </p:cNvSpPr>
          <p:nvPr>
            <p:ph type="title"/>
          </p:nvPr>
        </p:nvSpPr>
        <p:spPr/>
        <p:txBody>
          <a:bodyPr>
            <a:normAutofit fontScale="90000"/>
          </a:bodyPr>
          <a:lstStyle/>
          <a:p>
            <a:r>
              <a:rPr lang="en-US" dirty="0" smtClean="0"/>
              <a:t>Romanticism in Literature - Emphases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Writers were centered in Boston, MA</a:t>
            </a:r>
          </a:p>
          <a:p>
            <a:r>
              <a:rPr lang="en-US" sz="2000" dirty="0" smtClean="0"/>
              <a:t>Not an actual school ;)</a:t>
            </a:r>
          </a:p>
          <a:p>
            <a:r>
              <a:rPr lang="en-US" sz="2000" dirty="0" smtClean="0"/>
              <a:t>Included:</a:t>
            </a:r>
            <a:br>
              <a:rPr lang="en-US" sz="2000" dirty="0" smtClean="0"/>
            </a:br>
            <a:r>
              <a:rPr lang="en-US" sz="2000" dirty="0" smtClean="0"/>
              <a:t>Henry Wadsworth Longfellow </a:t>
            </a:r>
            <a:br>
              <a:rPr lang="en-US" sz="2000" dirty="0" smtClean="0"/>
            </a:br>
            <a:r>
              <a:rPr lang="en-US" sz="2000" dirty="0" smtClean="0"/>
              <a:t>Oliver Wendell Holmes</a:t>
            </a:r>
            <a:br>
              <a:rPr lang="en-US" sz="2000" dirty="0" smtClean="0"/>
            </a:br>
            <a:r>
              <a:rPr lang="en-US" sz="2000" dirty="0" smtClean="0"/>
              <a:t>John Greenleaf Whittier</a:t>
            </a:r>
            <a:br>
              <a:rPr lang="en-US" sz="2000" dirty="0" smtClean="0"/>
            </a:br>
            <a:r>
              <a:rPr lang="en-US" sz="2000" dirty="0" smtClean="0"/>
              <a:t>James Russell Lowell</a:t>
            </a:r>
          </a:p>
          <a:p>
            <a:r>
              <a:rPr lang="en-US" sz="2000" dirty="0" smtClean="0">
                <a:sym typeface="Wingdings" pitchFamily="2" charset="2"/>
              </a:rPr>
              <a:t>“The Schoolroom Poets” </a:t>
            </a:r>
            <a:br>
              <a:rPr lang="en-US" sz="2000" dirty="0" smtClean="0">
                <a:sym typeface="Wingdings" pitchFamily="2" charset="2"/>
              </a:rPr>
            </a:br>
            <a:r>
              <a:rPr lang="en-US" sz="2000" dirty="0" smtClean="0">
                <a:sym typeface="Wingdings" pitchFamily="2" charset="2"/>
              </a:rPr>
              <a:t>	-Simply because they were frequently taught in most schools up until the 20</a:t>
            </a:r>
            <a:r>
              <a:rPr lang="en-US" sz="2000" baseline="30000" dirty="0" smtClean="0">
                <a:sym typeface="Wingdings" pitchFamily="2" charset="2"/>
              </a:rPr>
              <a:t>th</a:t>
            </a:r>
            <a:r>
              <a:rPr lang="en-US" sz="2000" dirty="0" smtClean="0">
                <a:sym typeface="Wingdings" pitchFamily="2" charset="2"/>
              </a:rPr>
              <a:t> century</a:t>
            </a:r>
          </a:p>
          <a:p>
            <a:endParaRPr lang="en-US" dirty="0"/>
          </a:p>
        </p:txBody>
      </p:sp>
      <p:sp>
        <p:nvSpPr>
          <p:cNvPr id="3" name="Title 2"/>
          <p:cNvSpPr>
            <a:spLocks noGrp="1"/>
          </p:cNvSpPr>
          <p:nvPr>
            <p:ph type="title"/>
          </p:nvPr>
        </p:nvSpPr>
        <p:spPr/>
        <p:txBody>
          <a:bodyPr/>
          <a:lstStyle/>
          <a:p>
            <a:r>
              <a:rPr lang="en-US" dirty="0" smtClean="0"/>
              <a:t>Romanticism: New England School</a:t>
            </a:r>
            <a:endParaRPr lang="en-US" dirty="0"/>
          </a:p>
        </p:txBody>
      </p:sp>
      <p:pic>
        <p:nvPicPr>
          <p:cNvPr id="4" name="Picture 3" descr="OriginalSchoolroom.jpg"/>
          <p:cNvPicPr>
            <a:picLocks noChangeAspect="1"/>
          </p:cNvPicPr>
          <p:nvPr/>
        </p:nvPicPr>
        <p:blipFill>
          <a:blip r:embed="rId2" cstate="print"/>
          <a:stretch>
            <a:fillRect/>
          </a:stretch>
        </p:blipFill>
        <p:spPr>
          <a:xfrm>
            <a:off x="4648200" y="1905000"/>
            <a:ext cx="3886200" cy="22669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572000"/>
          </a:xfrm>
        </p:spPr>
        <p:txBody>
          <a:bodyPr>
            <a:normAutofit lnSpcReduction="10000"/>
          </a:bodyPr>
          <a:lstStyle/>
          <a:p>
            <a:r>
              <a:rPr lang="en-US" sz="2000" dirty="0" smtClean="0"/>
              <a:t>B. 1807 – D. 1882</a:t>
            </a:r>
          </a:p>
          <a:p>
            <a:r>
              <a:rPr lang="en-US" sz="2000" dirty="0" smtClean="0"/>
              <a:t>Things happening around his poem </a:t>
            </a:r>
            <a:r>
              <a:rPr lang="en-US" sz="2000" i="1" dirty="0" smtClean="0"/>
              <a:t>The Song of Hiawatha</a:t>
            </a:r>
            <a:r>
              <a:rPr lang="en-US" sz="2000" dirty="0" smtClean="0"/>
              <a:t>: </a:t>
            </a:r>
            <a:br>
              <a:rPr lang="en-US" sz="2000" dirty="0" smtClean="0"/>
            </a:br>
            <a:r>
              <a:rPr lang="en-US" sz="2000" dirty="0" smtClean="0"/>
              <a:t>	-Gold Rush</a:t>
            </a:r>
            <a:br>
              <a:rPr lang="en-US" sz="2000" dirty="0" smtClean="0"/>
            </a:br>
            <a:r>
              <a:rPr lang="en-US" sz="2000" dirty="0" smtClean="0"/>
              <a:t>	-Connection of New York and Chicago by railroad</a:t>
            </a:r>
            <a:br>
              <a:rPr lang="en-US" sz="2000" dirty="0" smtClean="0"/>
            </a:br>
            <a:r>
              <a:rPr lang="en-US" sz="2000" dirty="0" smtClean="0"/>
              <a:t>	-Darwin’s </a:t>
            </a:r>
            <a:r>
              <a:rPr lang="en-US" sz="2000" i="1" dirty="0" smtClean="0"/>
              <a:t>Origin of Species</a:t>
            </a:r>
          </a:p>
          <a:p>
            <a:r>
              <a:rPr lang="en-US" sz="2000" dirty="0" smtClean="0"/>
              <a:t>Works were universal – popularity expanded out to England as well as America.</a:t>
            </a:r>
          </a:p>
          <a:p>
            <a:r>
              <a:rPr lang="en-US" sz="2000" dirty="0" smtClean="0"/>
              <a:t>Professor Longfellow (Well that’s fun.)</a:t>
            </a:r>
          </a:p>
          <a:p>
            <a:r>
              <a:rPr lang="en-US" sz="2000" dirty="0" smtClean="0"/>
              <a:t>Most versatility in his work</a:t>
            </a:r>
          </a:p>
          <a:p>
            <a:r>
              <a:rPr lang="en-US" sz="2000" dirty="0" smtClean="0"/>
              <a:t>Most of his work drew from the past</a:t>
            </a:r>
          </a:p>
          <a:p>
            <a:r>
              <a:rPr lang="en-US" sz="2000" dirty="0" smtClean="0"/>
              <a:t>Took European themes and Americanized them</a:t>
            </a:r>
          </a:p>
          <a:p>
            <a:r>
              <a:rPr lang="en-US" sz="2000" dirty="0" smtClean="0"/>
              <a:t>Some of his greatest work came after the death of his second wife (as a lot of good writing comes from dramatic personal experience).</a:t>
            </a:r>
          </a:p>
          <a:p>
            <a:endParaRPr lang="en-US" sz="2000" dirty="0"/>
          </a:p>
        </p:txBody>
      </p:sp>
      <p:sp>
        <p:nvSpPr>
          <p:cNvPr id="3" name="Title 2"/>
          <p:cNvSpPr>
            <a:spLocks noGrp="1"/>
          </p:cNvSpPr>
          <p:nvPr>
            <p:ph type="title"/>
          </p:nvPr>
        </p:nvSpPr>
        <p:spPr/>
        <p:txBody>
          <a:bodyPr/>
          <a:lstStyle/>
          <a:p>
            <a:r>
              <a:rPr lang="en-US" dirty="0" smtClean="0"/>
              <a:t>Romanticism: Longfellow</a:t>
            </a:r>
            <a:endParaRPr lang="en-US" dirty="0"/>
          </a:p>
        </p:txBody>
      </p:sp>
      <p:pic>
        <p:nvPicPr>
          <p:cNvPr id="4" name="Picture 3" descr="longfellow.jpg"/>
          <p:cNvPicPr>
            <a:picLocks noChangeAspect="1"/>
          </p:cNvPicPr>
          <p:nvPr/>
        </p:nvPicPr>
        <p:blipFill>
          <a:blip r:embed="rId2" cstate="print"/>
          <a:stretch>
            <a:fillRect/>
          </a:stretch>
        </p:blipFill>
        <p:spPr>
          <a:xfrm>
            <a:off x="6477000" y="381000"/>
            <a:ext cx="1696212" cy="2094384"/>
          </a:xfrm>
          <a:prstGeom prst="rect">
            <a:avLst/>
          </a:prstGeom>
        </p:spPr>
      </p:pic>
      <p:sp>
        <p:nvSpPr>
          <p:cNvPr id="5" name="TextBox 4"/>
          <p:cNvSpPr txBox="1"/>
          <p:nvPr/>
        </p:nvSpPr>
        <p:spPr>
          <a:xfrm>
            <a:off x="609600" y="1752600"/>
            <a:ext cx="2384435" cy="369332"/>
          </a:xfrm>
          <a:prstGeom prst="rect">
            <a:avLst/>
          </a:prstGeom>
          <a:noFill/>
        </p:spPr>
        <p:txBody>
          <a:bodyPr wrap="none" rtlCol="0">
            <a:spAutoFit/>
          </a:bodyPr>
          <a:lstStyle/>
          <a:p>
            <a:r>
              <a:rPr lang="en-US" dirty="0" smtClean="0">
                <a:hlinkClick r:id="rId3"/>
              </a:rPr>
              <a:t>The Song of Hiawatha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ctr"/>
            <a:r>
              <a:rPr lang="en-US" sz="1800" dirty="0" err="1" smtClean="0"/>
              <a:t>Divina</a:t>
            </a:r>
            <a:r>
              <a:rPr lang="en-US" sz="1800" dirty="0" smtClean="0"/>
              <a:t> Commedia</a:t>
            </a:r>
            <a:r>
              <a:rPr lang="en-US" sz="1600" dirty="0" smtClean="0"/>
              <a:t/>
            </a:r>
            <a:br>
              <a:rPr lang="en-US" sz="1600" dirty="0" smtClean="0"/>
            </a:br>
            <a:r>
              <a:rPr lang="en-US" sz="1600" dirty="0" smtClean="0"/>
              <a:t>Henry Longfellow</a:t>
            </a:r>
          </a:p>
          <a:p>
            <a:pPr algn="ctr"/>
            <a:endParaRPr lang="en-US" sz="1600" dirty="0" smtClean="0"/>
          </a:p>
          <a:p>
            <a:pPr>
              <a:buNone/>
            </a:pPr>
            <a:r>
              <a:rPr lang="en-US" sz="1600" dirty="0" smtClean="0"/>
              <a:t>Oft have I seen at home cathedral door		|*All religious references have to do with</a:t>
            </a:r>
            <a:r>
              <a:rPr lang="en-US" sz="1600" dirty="0" smtClean="0"/>
              <a:t/>
            </a:r>
            <a:br>
              <a:rPr lang="en-US" sz="1600" dirty="0" smtClean="0"/>
            </a:br>
            <a:r>
              <a:rPr lang="en-US" sz="1600" dirty="0" smtClean="0"/>
              <a:t>A laborer, pausing in the dust and heat,		|church, and not a direct interaction with </a:t>
            </a:r>
            <a:br>
              <a:rPr lang="en-US" sz="1600" dirty="0" smtClean="0"/>
            </a:br>
            <a:r>
              <a:rPr lang="en-US" sz="1600" dirty="0" smtClean="0"/>
              <a:t>Lay down his burden, and with reverent feet	|God.</a:t>
            </a:r>
            <a:br>
              <a:rPr lang="en-US" sz="1600" dirty="0" smtClean="0"/>
            </a:br>
            <a:r>
              <a:rPr lang="en-US" sz="1600" dirty="0" smtClean="0"/>
              <a:t>Enter, and cross himself, and on the floor		|*Does this feel like a Commedia?</a:t>
            </a:r>
          </a:p>
          <a:p>
            <a:pPr>
              <a:buNone/>
            </a:pPr>
            <a:r>
              <a:rPr lang="en-US" sz="1600" dirty="0" smtClean="0"/>
              <a:t>Kneel to repeat his </a:t>
            </a:r>
            <a:r>
              <a:rPr lang="en-US" sz="1600" b="1" dirty="0" smtClean="0"/>
              <a:t>paternoster</a:t>
            </a:r>
            <a:r>
              <a:rPr lang="en-US" sz="1600" dirty="0" smtClean="0"/>
              <a:t> o’er;</a:t>
            </a:r>
            <a:r>
              <a:rPr lang="en-US" sz="1600" dirty="0" smtClean="0"/>
              <a:t>	</a:t>
            </a:r>
            <a:r>
              <a:rPr lang="en-US" sz="1600" dirty="0" smtClean="0"/>
              <a:t>	|*What kind of tone does this poem</a:t>
            </a:r>
            <a:br>
              <a:rPr lang="en-US" sz="1600" dirty="0" smtClean="0"/>
            </a:br>
            <a:r>
              <a:rPr lang="en-US" sz="1600" dirty="0" smtClean="0"/>
              <a:t>Far off the noises of the world retreat;		|express?</a:t>
            </a:r>
            <a:br>
              <a:rPr lang="en-US" sz="1600" dirty="0" smtClean="0"/>
            </a:br>
            <a:r>
              <a:rPr lang="en-US" sz="1600" dirty="0" smtClean="0"/>
              <a:t>The loud </a:t>
            </a:r>
            <a:r>
              <a:rPr lang="en-US" sz="1600" b="1" dirty="0" smtClean="0"/>
              <a:t>vociferations</a:t>
            </a:r>
            <a:r>
              <a:rPr lang="en-US" sz="1600" dirty="0" smtClean="0"/>
              <a:t> of the street		|*Does the narrator get the respite he</a:t>
            </a:r>
            <a:br>
              <a:rPr lang="en-US" sz="1600" dirty="0" smtClean="0"/>
            </a:br>
            <a:r>
              <a:rPr lang="en-US" sz="1600" dirty="0" smtClean="0"/>
              <a:t>Become an undistinguishable roar.		|looks for in the cathedral? Why or why</a:t>
            </a:r>
          </a:p>
          <a:p>
            <a:pPr>
              <a:buNone/>
            </a:pPr>
            <a:r>
              <a:rPr lang="en-US" sz="1600" dirty="0" smtClean="0"/>
              <a:t>So, as I enter here from day to day,		|not?</a:t>
            </a:r>
            <a:br>
              <a:rPr lang="en-US" sz="1600" dirty="0" smtClean="0"/>
            </a:br>
            <a:r>
              <a:rPr lang="en-US" sz="1600" dirty="0" smtClean="0"/>
              <a:t>And leave my burden at this </a:t>
            </a:r>
            <a:r>
              <a:rPr lang="en-US" sz="1600" b="1" dirty="0" smtClean="0"/>
              <a:t>minister</a:t>
            </a:r>
            <a:r>
              <a:rPr lang="en-US" sz="1600" dirty="0" smtClean="0"/>
              <a:t> gate,</a:t>
            </a:r>
            <a:br>
              <a:rPr lang="en-US" sz="1600" dirty="0" smtClean="0"/>
            </a:br>
            <a:r>
              <a:rPr lang="en-US" sz="1600" dirty="0" smtClean="0"/>
              <a:t>Kneeling in prayer, and not ashamed to pray,</a:t>
            </a:r>
          </a:p>
          <a:p>
            <a:pPr>
              <a:buNone/>
            </a:pPr>
            <a:r>
              <a:rPr lang="en-US" sz="1600" dirty="0" smtClean="0"/>
              <a:t>The tumult of the time disconsolate</a:t>
            </a:r>
            <a:br>
              <a:rPr lang="en-US" sz="1600" dirty="0" smtClean="0"/>
            </a:br>
            <a:r>
              <a:rPr lang="en-US" sz="1600" dirty="0" smtClean="0"/>
              <a:t>To </a:t>
            </a:r>
            <a:r>
              <a:rPr lang="en-US" sz="1600" b="1" dirty="0" smtClean="0"/>
              <a:t>inarticulate</a:t>
            </a:r>
            <a:r>
              <a:rPr lang="en-US" sz="1600" dirty="0" smtClean="0"/>
              <a:t> murmurs dies away,</a:t>
            </a:r>
            <a:br>
              <a:rPr lang="en-US" sz="1600" dirty="0" smtClean="0"/>
            </a:br>
            <a:r>
              <a:rPr lang="en-US" sz="1600" dirty="0" smtClean="0"/>
              <a:t>While the eternal ages watch and wait.</a:t>
            </a:r>
            <a:br>
              <a:rPr lang="en-US" sz="1600" dirty="0" smtClean="0"/>
            </a:br>
            <a:endParaRPr lang="en-US" sz="1600" dirty="0" smtClean="0"/>
          </a:p>
          <a:p>
            <a:pPr>
              <a:buNone/>
            </a:pPr>
            <a:r>
              <a:rPr lang="en-US" sz="1600" dirty="0" smtClean="0"/>
              <a:t>*</a:t>
            </a:r>
            <a:r>
              <a:rPr lang="en-US" sz="1600" b="1" dirty="0" smtClean="0"/>
              <a:t>Paternoster</a:t>
            </a:r>
            <a:r>
              <a:rPr lang="en-US" sz="1600" dirty="0" smtClean="0"/>
              <a:t>: the Lord’s Prayer (Latin)   *</a:t>
            </a:r>
            <a:r>
              <a:rPr lang="en-US" sz="1600" b="1" dirty="0" smtClean="0"/>
              <a:t>Minster</a:t>
            </a:r>
            <a:r>
              <a:rPr lang="en-US" sz="1600" dirty="0" smtClean="0"/>
              <a:t>: cathedral</a:t>
            </a:r>
          </a:p>
          <a:p>
            <a:pPr>
              <a:buNone/>
            </a:pPr>
            <a:r>
              <a:rPr lang="en-US" sz="1600" dirty="0" smtClean="0"/>
              <a:t>*</a:t>
            </a:r>
            <a:r>
              <a:rPr lang="en-US" sz="1600" b="1" dirty="0" smtClean="0"/>
              <a:t>D</a:t>
            </a:r>
            <a:r>
              <a:rPr lang="en-US" sz="1600" b="1" dirty="0" smtClean="0"/>
              <a:t>isconsolate</a:t>
            </a:r>
            <a:r>
              <a:rPr lang="en-US" sz="1600" dirty="0" smtClean="0"/>
              <a:t>: inconsolable      </a:t>
            </a:r>
            <a:r>
              <a:rPr lang="en-US" sz="1600" dirty="0" smtClean="0"/>
              <a:t>*</a:t>
            </a:r>
            <a:r>
              <a:rPr lang="en-US" sz="1600" b="1" dirty="0" smtClean="0"/>
              <a:t>Vociferations</a:t>
            </a:r>
            <a:r>
              <a:rPr lang="en-US" sz="1600" dirty="0" smtClean="0"/>
              <a:t>: shout </a:t>
            </a:r>
            <a:endParaRPr lang="en-US" sz="1600" dirty="0" smtClean="0"/>
          </a:p>
          <a:p>
            <a:pPr>
              <a:buNone/>
            </a:pPr>
            <a:r>
              <a:rPr lang="en-US" sz="1600" dirty="0" smtClean="0"/>
              <a:t>*</a:t>
            </a:r>
            <a:r>
              <a:rPr lang="en-US" sz="1600" b="1" dirty="0" smtClean="0"/>
              <a:t>Inarticulate</a:t>
            </a:r>
            <a:r>
              <a:rPr lang="en-US" sz="1600" dirty="0" smtClean="0"/>
              <a:t>: uttered without distinct sounds</a:t>
            </a:r>
          </a:p>
          <a:p>
            <a:pPr>
              <a:buNone/>
            </a:pPr>
            <a:endParaRPr lang="en-US" sz="1600" dirty="0"/>
          </a:p>
        </p:txBody>
      </p:sp>
      <p:sp>
        <p:nvSpPr>
          <p:cNvPr id="3" name="Title 2"/>
          <p:cNvSpPr>
            <a:spLocks noGrp="1"/>
          </p:cNvSpPr>
          <p:nvPr>
            <p:ph type="title"/>
          </p:nvPr>
        </p:nvSpPr>
        <p:spPr/>
        <p:txBody>
          <a:bodyPr/>
          <a:lstStyle/>
          <a:p>
            <a:r>
              <a:rPr lang="en-US" dirty="0" smtClean="0"/>
              <a:t>Romanticism: Longfellow</a:t>
            </a:r>
            <a:endParaRPr lang="en-US" dirty="0"/>
          </a:p>
        </p:txBody>
      </p:sp>
      <p:pic>
        <p:nvPicPr>
          <p:cNvPr id="4" name="Picture 3" descr="longfellow-inscription.jpg"/>
          <p:cNvPicPr>
            <a:picLocks noChangeAspect="1"/>
          </p:cNvPicPr>
          <p:nvPr/>
        </p:nvPicPr>
        <p:blipFill>
          <a:blip r:embed="rId2" cstate="print"/>
          <a:stretch>
            <a:fillRect/>
          </a:stretch>
        </p:blipFill>
        <p:spPr>
          <a:xfrm>
            <a:off x="5867400" y="3962400"/>
            <a:ext cx="2209800" cy="2590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B. 1807 – D. 1892</a:t>
            </a:r>
            <a:endParaRPr lang="en-US" dirty="0" smtClean="0"/>
          </a:p>
          <a:p>
            <a:r>
              <a:rPr lang="en-US" sz="2000" dirty="0" smtClean="0"/>
              <a:t>Lead voice in literature against the forces of slavery</a:t>
            </a:r>
          </a:p>
          <a:p>
            <a:r>
              <a:rPr lang="en-US" sz="2000" dirty="0" smtClean="0"/>
              <a:t>Least typical of the Schoolroom Poets</a:t>
            </a:r>
          </a:p>
          <a:p>
            <a:r>
              <a:rPr lang="en-US" sz="2000" dirty="0" smtClean="0"/>
              <a:t>Unlike Longfellow, he was not completely educated</a:t>
            </a:r>
          </a:p>
          <a:p>
            <a:r>
              <a:rPr lang="en-US" sz="2000" dirty="0" smtClean="0"/>
              <a:t>Devout Quaker</a:t>
            </a:r>
          </a:p>
          <a:p>
            <a:r>
              <a:rPr lang="en-US" sz="2000" dirty="0" smtClean="0"/>
              <a:t>Nearly killed twice by a mob due to outspoken abolitionist activity</a:t>
            </a:r>
          </a:p>
          <a:p>
            <a:r>
              <a:rPr lang="en-US" sz="2000" dirty="0" smtClean="0"/>
              <a:t>Second in popularity behind Henry</a:t>
            </a:r>
          </a:p>
        </p:txBody>
      </p:sp>
      <p:sp>
        <p:nvSpPr>
          <p:cNvPr id="3" name="Title 2"/>
          <p:cNvSpPr>
            <a:spLocks noGrp="1"/>
          </p:cNvSpPr>
          <p:nvPr>
            <p:ph type="title"/>
          </p:nvPr>
        </p:nvSpPr>
        <p:spPr/>
        <p:txBody>
          <a:bodyPr/>
          <a:lstStyle/>
          <a:p>
            <a:r>
              <a:rPr lang="en-US" dirty="0" smtClean="0"/>
              <a:t>Romanticism: Whittier</a:t>
            </a:r>
            <a:endParaRPr lang="en-US" dirty="0"/>
          </a:p>
        </p:txBody>
      </p:sp>
      <p:pic>
        <p:nvPicPr>
          <p:cNvPr id="4" name="Picture 3" descr="slavery.jpg"/>
          <p:cNvPicPr>
            <a:picLocks noChangeAspect="1"/>
          </p:cNvPicPr>
          <p:nvPr/>
        </p:nvPicPr>
        <p:blipFill>
          <a:blip r:embed="rId2" cstate="print"/>
          <a:stretch>
            <a:fillRect/>
          </a:stretch>
        </p:blipFill>
        <p:spPr>
          <a:xfrm>
            <a:off x="2286000" y="4343400"/>
            <a:ext cx="2438400" cy="2286001"/>
          </a:xfrm>
          <a:prstGeom prst="rect">
            <a:avLst/>
          </a:prstGeom>
        </p:spPr>
      </p:pic>
      <p:pic>
        <p:nvPicPr>
          <p:cNvPr id="5" name="Picture 4" descr="john-greenleaf-whittier.jpg"/>
          <p:cNvPicPr>
            <a:picLocks noChangeAspect="1"/>
          </p:cNvPicPr>
          <p:nvPr/>
        </p:nvPicPr>
        <p:blipFill>
          <a:blip r:embed="rId3" cstate="print"/>
          <a:stretch>
            <a:fillRect/>
          </a:stretch>
        </p:blipFill>
        <p:spPr>
          <a:xfrm>
            <a:off x="6553200" y="381000"/>
            <a:ext cx="2205037" cy="298010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ctr"/>
            <a:r>
              <a:rPr lang="en-US" sz="1600" dirty="0" err="1" smtClean="0"/>
              <a:t>Ichabod</a:t>
            </a:r>
            <a:r>
              <a:rPr lang="en-US" dirty="0" smtClean="0"/>
              <a:t/>
            </a:r>
            <a:br>
              <a:rPr lang="en-US" dirty="0" smtClean="0"/>
            </a:br>
            <a:r>
              <a:rPr lang="en-US" sz="1400" dirty="0" smtClean="0"/>
              <a:t>John Whittier</a:t>
            </a:r>
          </a:p>
          <a:p>
            <a:pPr>
              <a:buNone/>
            </a:pPr>
            <a:r>
              <a:rPr lang="en-US" sz="1400" dirty="0" smtClean="0"/>
              <a:t>      </a:t>
            </a:r>
            <a:r>
              <a:rPr lang="en-US" sz="1500" dirty="0" smtClean="0"/>
              <a:t>So fallen! So lost! The light withdrawn		But let its humbled sons, instead,</a:t>
            </a:r>
            <a:br>
              <a:rPr lang="en-US" sz="1500" dirty="0" smtClean="0"/>
            </a:br>
            <a:r>
              <a:rPr lang="en-US" sz="1500" dirty="0" smtClean="0"/>
              <a:t>	Which once he wore!			              From sea to lake,</a:t>
            </a:r>
            <a:br>
              <a:rPr lang="en-US" sz="1500" dirty="0" smtClean="0"/>
            </a:br>
            <a:r>
              <a:rPr lang="en-US" sz="1500" dirty="0" smtClean="0"/>
              <a:t>The glory from his gray hairs gone			a long lament, as for the dead,</a:t>
            </a:r>
            <a:br>
              <a:rPr lang="en-US" sz="1500" dirty="0" smtClean="0"/>
            </a:br>
            <a:r>
              <a:rPr lang="en-US" sz="1500" dirty="0" smtClean="0"/>
              <a:t>	Forevermore!			              In sadness make.</a:t>
            </a:r>
            <a:br>
              <a:rPr lang="en-US" sz="1500" dirty="0" smtClean="0"/>
            </a:br>
            <a:r>
              <a:rPr lang="en-US" sz="1500" dirty="0" smtClean="0"/>
              <a:t/>
            </a:r>
            <a:br>
              <a:rPr lang="en-US" sz="1500" dirty="0" smtClean="0"/>
            </a:br>
            <a:r>
              <a:rPr lang="en-US" sz="1500" dirty="0" smtClean="0"/>
              <a:t>Revile him not, the Tempter hath			Of all we loved and honored, naught</a:t>
            </a:r>
            <a:br>
              <a:rPr lang="en-US" sz="1500" dirty="0" smtClean="0"/>
            </a:br>
            <a:r>
              <a:rPr lang="en-US" sz="1500" dirty="0" smtClean="0"/>
              <a:t>	A snare for all;			              Save power remains;</a:t>
            </a:r>
            <a:br>
              <a:rPr lang="en-US" sz="1500" dirty="0" smtClean="0"/>
            </a:br>
            <a:r>
              <a:rPr lang="en-US" sz="1500" dirty="0" smtClean="0"/>
              <a:t>And pitying tears, not scorn and wrath,		A fallen angel’s pride of thought,</a:t>
            </a:r>
            <a:br>
              <a:rPr lang="en-US" sz="1500" dirty="0" smtClean="0"/>
            </a:br>
            <a:r>
              <a:rPr lang="en-US" sz="1500" dirty="0" smtClean="0"/>
              <a:t>	Befit his fall!				              Still strong in chains.</a:t>
            </a:r>
            <a:br>
              <a:rPr lang="en-US" sz="1500" dirty="0" smtClean="0"/>
            </a:br>
            <a:r>
              <a:rPr lang="en-US" sz="1500" dirty="0" smtClean="0"/>
              <a:t/>
            </a:r>
            <a:br>
              <a:rPr lang="en-US" sz="1500" dirty="0" smtClean="0"/>
            </a:br>
            <a:r>
              <a:rPr lang="en-US" sz="1500" dirty="0" smtClean="0"/>
              <a:t>Oh, dumb be passion’s stormy rage,		All else is gone; from those great eyes</a:t>
            </a:r>
            <a:br>
              <a:rPr lang="en-US" sz="1500" dirty="0" smtClean="0"/>
            </a:br>
            <a:r>
              <a:rPr lang="en-US" sz="1500" dirty="0" smtClean="0"/>
              <a:t>	When he who might			              The soul has fled:</a:t>
            </a:r>
            <a:br>
              <a:rPr lang="en-US" sz="1500" dirty="0" smtClean="0"/>
            </a:br>
            <a:r>
              <a:rPr lang="en-US" sz="1500" dirty="0" smtClean="0"/>
              <a:t>Have lighted up and led his age,			When faith is lost, when honor dies,</a:t>
            </a:r>
            <a:br>
              <a:rPr lang="en-US" sz="1500" dirty="0" smtClean="0"/>
            </a:br>
            <a:r>
              <a:rPr lang="en-US" sz="1500" dirty="0" smtClean="0"/>
              <a:t>	Falls back in night.			              The man is dead!</a:t>
            </a:r>
            <a:br>
              <a:rPr lang="en-US" sz="1500" dirty="0" smtClean="0"/>
            </a:br>
            <a:r>
              <a:rPr lang="en-US" sz="1500" dirty="0" smtClean="0"/>
              <a:t/>
            </a:r>
            <a:br>
              <a:rPr lang="en-US" sz="1500" dirty="0" smtClean="0"/>
            </a:br>
            <a:r>
              <a:rPr lang="en-US" sz="1500" dirty="0" smtClean="0"/>
              <a:t>Scorn! Would the angels laugh, to mark		Then pay the reverence of old days</a:t>
            </a:r>
            <a:br>
              <a:rPr lang="en-US" sz="1500" dirty="0" smtClean="0"/>
            </a:br>
            <a:r>
              <a:rPr lang="en-US" sz="1500" dirty="0" smtClean="0"/>
              <a:t>	A bright soul driven.			              To his dead fame;</a:t>
            </a:r>
            <a:br>
              <a:rPr lang="en-US" sz="1500" dirty="0" smtClean="0"/>
            </a:br>
            <a:r>
              <a:rPr lang="en-US" sz="1500" dirty="0" smtClean="0"/>
              <a:t>Fiend-goaded, down the endless dark,		Walk backwards, with averted gaze,</a:t>
            </a:r>
            <a:br>
              <a:rPr lang="en-US" sz="1500" dirty="0" smtClean="0"/>
            </a:br>
            <a:r>
              <a:rPr lang="en-US" sz="1500" dirty="0" smtClean="0"/>
              <a:t>	From hope and heaven!			              And hide the shame!</a:t>
            </a:r>
            <a:br>
              <a:rPr lang="en-US" sz="1500" dirty="0" smtClean="0"/>
            </a:br>
            <a:r>
              <a:rPr lang="en-US" sz="1500" dirty="0" smtClean="0"/>
              <a:t/>
            </a:r>
            <a:br>
              <a:rPr lang="en-US" sz="1500" dirty="0" smtClean="0"/>
            </a:br>
            <a:r>
              <a:rPr lang="en-US" sz="1500" dirty="0" smtClean="0"/>
              <a:t>Let not the land once proud of him</a:t>
            </a:r>
            <a:br>
              <a:rPr lang="en-US" sz="1500" dirty="0" smtClean="0"/>
            </a:br>
            <a:r>
              <a:rPr lang="en-US" sz="1500" dirty="0" smtClean="0"/>
              <a:t>	Insult him now</a:t>
            </a:r>
            <a:br>
              <a:rPr lang="en-US" sz="1500" dirty="0" smtClean="0"/>
            </a:br>
            <a:r>
              <a:rPr lang="en-US" sz="1500" dirty="0" smtClean="0"/>
              <a:t>Nor brand with deeper shame his dim,</a:t>
            </a:r>
            <a:br>
              <a:rPr lang="en-US" sz="1500" dirty="0" smtClean="0"/>
            </a:br>
            <a:r>
              <a:rPr lang="en-US" sz="1500" dirty="0" smtClean="0"/>
              <a:t>	Dishonored brow.</a:t>
            </a:r>
            <a:endParaRPr lang="en-US" sz="1500" dirty="0"/>
          </a:p>
        </p:txBody>
      </p:sp>
      <p:sp>
        <p:nvSpPr>
          <p:cNvPr id="3" name="Title 2"/>
          <p:cNvSpPr>
            <a:spLocks noGrp="1"/>
          </p:cNvSpPr>
          <p:nvPr>
            <p:ph type="title"/>
          </p:nvPr>
        </p:nvSpPr>
        <p:spPr/>
        <p:txBody>
          <a:bodyPr/>
          <a:lstStyle/>
          <a:p>
            <a:r>
              <a:rPr lang="en-US" dirty="0" smtClean="0"/>
              <a:t>Romanticism: Whittier</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7105</TotalTime>
  <Words>726</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Longfellow, Whittier, Lowell &amp; Holmes</vt:lpstr>
      <vt:lpstr>American Romanticism - Refresher</vt:lpstr>
      <vt:lpstr>Romanticism in Literature - Emphases</vt:lpstr>
      <vt:lpstr>Romanticism in Literature - Emphases</vt:lpstr>
      <vt:lpstr>Romanticism: New England School</vt:lpstr>
      <vt:lpstr>Romanticism: Longfellow</vt:lpstr>
      <vt:lpstr>Romanticism: Longfellow</vt:lpstr>
      <vt:lpstr>Romanticism: Whittier</vt:lpstr>
      <vt:lpstr>Romanticism: Whittier</vt:lpstr>
      <vt:lpstr>Romanticism: Whittier</vt:lpstr>
      <vt:lpstr>Question 2 on 184</vt:lpstr>
      <vt:lpstr>Allusions!</vt:lpstr>
      <vt:lpstr>Romanticism: Lowell</vt:lpstr>
      <vt:lpstr>A Fable for Critics Breakdown</vt:lpstr>
      <vt:lpstr>Homework!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Longfellow, Whittier, Lowell &amp; Holmes</dc:title>
  <dc:creator>Kristy E. Levine</dc:creator>
  <cp:lastModifiedBy>Kristy E. Levine</cp:lastModifiedBy>
  <cp:revision>435</cp:revision>
  <dcterms:created xsi:type="dcterms:W3CDTF">2013-02-03T14:24:32Z</dcterms:created>
  <dcterms:modified xsi:type="dcterms:W3CDTF">2013-02-08T12:50:30Z</dcterms:modified>
</cp:coreProperties>
</file>