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Pretty Word for "Life."</a:t>
            </a:r>
          </a:p>
          <a:p>
            <a:r>
              <a:rPr lang="en-US" baseline="0" dirty="0" smtClean="0"/>
              <a:t>Page 742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74" y="1792590"/>
            <a:ext cx="9107307" cy="4397416"/>
          </a:xfrm>
        </p:spPr>
        <p:txBody>
          <a:bodyPr/>
          <a:lstStyle/>
          <a:p>
            <a:r>
              <a:rPr lang="en-US" dirty="0" smtClean="0"/>
              <a:t>In groups of four, discuss</a:t>
            </a:r>
            <a:r>
              <a:rPr lang="en-US" baseline="0" dirty="0" smtClean="0"/>
              <a:t> the following questions and be prepared to defend your answers in class discussion once the groups have finished:</a:t>
            </a:r>
          </a:p>
          <a:p>
            <a:r>
              <a:rPr lang="en-US" baseline="0" dirty="0" smtClean="0"/>
              <a:t>1) In "My Papa's Waltz," why is the speaker's mother frowning? Does it lend anything to the mood of the poem? How?</a:t>
            </a:r>
          </a:p>
          <a:p>
            <a:r>
              <a:rPr lang="en-US" baseline="0" dirty="0" smtClean="0"/>
              <a:t>2) In the poem, how do you judge the father's behavior toward the speaker? Consider the word choices used in the descriptions as you cite evidence to support your answer.</a:t>
            </a:r>
          </a:p>
          <a:p>
            <a:r>
              <a:rPr lang="en-US" baseline="0" dirty="0" smtClean="0"/>
              <a:t>3) In writing about this poem, one critic remarked that </a:t>
            </a:r>
            <a:r>
              <a:rPr lang="en-US" baseline="0" dirty="0" err="1" smtClean="0"/>
              <a:t>Roethke</a:t>
            </a:r>
            <a:r>
              <a:rPr lang="en-US" baseline="0" dirty="0" smtClean="0"/>
              <a:t> reveals "something of his own joy, and bafflement, as the victim of his father's exuberant energy." Do you consider </a:t>
            </a:r>
            <a:r>
              <a:rPr lang="en-US" i="1" baseline="0" dirty="0" smtClean="0"/>
              <a:t>victim</a:t>
            </a:r>
            <a:r>
              <a:rPr lang="en-US" i="0" baseline="0" dirty="0" smtClean="0"/>
              <a:t> too harsh a word to describe the boy's part in the evening waltz?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Thinking Outside</a:t>
            </a:r>
            <a:r>
              <a:rPr lang="en-US" baseline="0" dirty="0" smtClean="0"/>
              <a:t> the Box.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Changing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7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museum</a:t>
            </a:r>
            <a:r>
              <a:rPr lang="en-US" baseline="0" dirty="0" smtClean="0"/>
              <a:t> of glass flowers</a:t>
            </a:r>
          </a:p>
          <a:p>
            <a:r>
              <a:rPr lang="en-US" baseline="0" dirty="0" smtClean="0"/>
              <a:t>Natures clock is still: forever</a:t>
            </a:r>
          </a:p>
          <a:p>
            <a:r>
              <a:rPr lang="en-US" baseline="0" dirty="0" smtClean="0"/>
              <a:t>Flowers bud, arch, stretch, bloom</a:t>
            </a:r>
          </a:p>
          <a:p>
            <a:r>
              <a:rPr lang="en-US" baseline="0" dirty="0" smtClean="0"/>
              <a:t>This year, next year, a hundred years</a:t>
            </a:r>
          </a:p>
          <a:p>
            <a:r>
              <a:rPr lang="en-US" baseline="0" dirty="0" smtClean="0"/>
              <a:t>Inside their cases: airless, dustless</a:t>
            </a:r>
          </a:p>
          <a:p>
            <a:r>
              <a:rPr lang="en-US" baseline="0" dirty="0" smtClean="0"/>
              <a:t>Colors unfading, leaves </a:t>
            </a:r>
            <a:r>
              <a:rPr lang="en-US" baseline="0" dirty="0" err="1" smtClean="0"/>
              <a:t>unwilted</a:t>
            </a:r>
            <a:endParaRPr lang="en-US" baseline="0" dirty="0" smtClean="0"/>
          </a:p>
          <a:p>
            <a:r>
              <a:rPr lang="en-US" baseline="0" dirty="0" smtClean="0"/>
              <a:t>Upturned pollen faces</a:t>
            </a:r>
          </a:p>
          <a:p>
            <a:r>
              <a:rPr lang="en-US" baseline="0" dirty="0" smtClean="0"/>
              <a:t>Forever </a:t>
            </a:r>
            <a:r>
              <a:rPr lang="en-US" baseline="0" dirty="0" err="1" smtClean="0"/>
              <a:t>unkissed</a:t>
            </a:r>
            <a:r>
              <a:rPr lang="en-US" baseline="0" dirty="0" smtClean="0"/>
              <a:t> by sun.</a:t>
            </a:r>
          </a:p>
        </p:txBody>
      </p:sp>
    </p:spTree>
    <p:extLst>
      <p:ext uri="{BB962C8B-B14F-4D97-AF65-F5344CB8AC3E}">
        <p14:creationId xmlns:p14="http://schemas.microsoft.com/office/powerpoint/2010/main" val="163825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1-9 of </a:t>
            </a:r>
            <a:r>
              <a:rPr lang="en-US" i="1" dirty="0" smtClean="0"/>
              <a:t>Spring is</a:t>
            </a:r>
            <a:r>
              <a:rPr lang="en-US" i="1" baseline="0" dirty="0" smtClean="0"/>
              <a:t> like Perhaps a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700" y="2588036"/>
            <a:ext cx="8946541" cy="4195481"/>
          </a:xfrm>
        </p:spPr>
        <p:txBody>
          <a:bodyPr/>
          <a:lstStyle/>
          <a:p>
            <a:r>
              <a:rPr lang="en-US" dirty="0" smtClean="0"/>
              <a:t>Describe how something that you regularly observe in nature, such as a garden or a tree, changes</a:t>
            </a:r>
            <a:r>
              <a:rPr lang="en-US" baseline="0" dirty="0" smtClean="0"/>
              <a:t> from the last days of winter to the first days of spring.</a:t>
            </a:r>
          </a:p>
          <a:p>
            <a:r>
              <a:rPr lang="en-US" baseline="0" dirty="0" smtClean="0"/>
              <a:t>According to the speaker, in what ways is spring like a hand?</a:t>
            </a:r>
          </a:p>
          <a:p>
            <a:r>
              <a:rPr lang="en-US" baseline="0" dirty="0" smtClean="0"/>
              <a:t>Explain how Cummings arranges and rearranges his words to reinforce the idea of his comparison. </a:t>
            </a:r>
          </a:p>
          <a:p>
            <a:r>
              <a:rPr lang="en-US" baseline="0" dirty="0" smtClean="0"/>
              <a:t>How does the line structure help the meaning of the poem?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Levine's Two Cents</a:t>
            </a:r>
            <a:r>
              <a:rPr lang="en-US" baseline="0" dirty="0" smtClean="0"/>
              <a:t> on…</a:t>
            </a:r>
          </a:p>
          <a:p>
            <a:r>
              <a:rPr lang="en-US" i="1" baseline="0" dirty="0" smtClean="0"/>
              <a:t>Writing Poetry.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Nouns and verbs MOVE.</a:t>
            </a:r>
          </a:p>
          <a:p>
            <a:r>
              <a:rPr lang="en-US" dirty="0" smtClean="0"/>
              <a:t>Get rid of articles.</a:t>
            </a:r>
          </a:p>
          <a:p>
            <a:r>
              <a:rPr lang="en-US" dirty="0" smtClean="0"/>
              <a:t>Dig deep for a story, not a grocery list.</a:t>
            </a:r>
          </a:p>
          <a:p>
            <a:r>
              <a:rPr lang="en-US" dirty="0" smtClean="0"/>
              <a:t>All art, (including poetry &amp; writing), is purposed to communicate</a:t>
            </a:r>
            <a:r>
              <a:rPr lang="en-US" baseline="0" dirty="0" smtClean="0"/>
              <a:t> – if you intend another to read it.</a:t>
            </a:r>
          </a:p>
          <a:p>
            <a:r>
              <a:rPr lang="en-US" dirty="0" smtClean="0"/>
              <a:t>It doesn't have to rhyme.</a:t>
            </a:r>
          </a:p>
          <a:p>
            <a:r>
              <a:rPr lang="en-US" dirty="0" smtClean="0"/>
              <a:t>Have fun with line</a:t>
            </a:r>
            <a:r>
              <a:rPr lang="en-US" baseline="0" dirty="0" smtClean="0"/>
              <a:t> structure (unless we're learning specific line structures).</a:t>
            </a:r>
          </a:p>
          <a:p>
            <a:r>
              <a:rPr lang="en-US" dirty="0" smtClean="0"/>
              <a:t>Title</a:t>
            </a:r>
            <a:r>
              <a:rPr lang="en-US" baseline="0" dirty="0" smtClean="0"/>
              <a:t> LAST.</a:t>
            </a:r>
          </a:p>
          <a:p>
            <a:r>
              <a:rPr lang="en-US" dirty="0" smtClean="0"/>
              <a:t>Don't treat your readers like they're dumb.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6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</a:t>
            </a:r>
            <a:r>
              <a:rPr lang="en-US" baseline="0" dirty="0" smtClean="0"/>
              <a:t> Say – Good Form, Old Chap!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r>
              <a:rPr lang="en-US" baseline="0" dirty="0" smtClean="0"/>
              <a:t> Poetry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Epic: Long</a:t>
            </a:r>
            <a:r>
              <a:rPr lang="en-US" baseline="0" dirty="0" smtClean="0"/>
              <a:t> </a:t>
            </a:r>
            <a:r>
              <a:rPr lang="en-US" dirty="0" smtClean="0"/>
              <a:t>narrative</a:t>
            </a:r>
          </a:p>
          <a:p>
            <a:r>
              <a:rPr lang="en-US" dirty="0" smtClean="0"/>
              <a:t>Ode: Commemorative</a:t>
            </a:r>
            <a:r>
              <a:rPr lang="en-US" baseline="0" dirty="0" smtClean="0"/>
              <a:t> lyric</a:t>
            </a:r>
            <a:endParaRPr lang="en-US" dirty="0" smtClean="0"/>
          </a:p>
          <a:p>
            <a:r>
              <a:rPr lang="en-US" dirty="0" smtClean="0"/>
              <a:t>Ballad: Sung or</a:t>
            </a:r>
            <a:r>
              <a:rPr lang="en-US" baseline="0" dirty="0" smtClean="0"/>
              <a:t> recited</a:t>
            </a:r>
            <a:endParaRPr lang="en-US" dirty="0" smtClean="0"/>
          </a:p>
          <a:p>
            <a:r>
              <a:rPr lang="en-US" dirty="0" smtClean="0"/>
              <a:t>Sonnet: 14 lines</a:t>
            </a:r>
            <a:r>
              <a:rPr lang="en-US" baseline="0" dirty="0" smtClean="0"/>
              <a:t> w/ set rhyme &amp; rhythm</a:t>
            </a:r>
            <a:endParaRPr lang="en-US" dirty="0" smtClean="0"/>
          </a:p>
          <a:p>
            <a:r>
              <a:rPr lang="en-US" dirty="0" smtClean="0"/>
              <a:t>Haiku: Japanese;</a:t>
            </a:r>
            <a:r>
              <a:rPr lang="en-US" baseline="0" dirty="0" smtClean="0"/>
              <a:t> set lines &amp; syllables </a:t>
            </a:r>
            <a:endParaRPr lang="en-US" dirty="0" smtClean="0"/>
          </a:p>
          <a:p>
            <a:r>
              <a:rPr lang="en-US" dirty="0" smtClean="0"/>
              <a:t>Limerick: Light &amp; humorous w/</a:t>
            </a:r>
            <a:r>
              <a:rPr lang="en-US" baseline="0" dirty="0" smtClean="0"/>
              <a:t> specific rhyme scheme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Organic Poetry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Free/Blank</a:t>
            </a:r>
            <a:r>
              <a:rPr lang="en-US" baseline="0" dirty="0" smtClean="0"/>
              <a:t> verse: Poetry with no regular meter</a:t>
            </a:r>
          </a:p>
          <a:p>
            <a:r>
              <a:rPr lang="en-US" baseline="0" dirty="0" smtClean="0"/>
              <a:t>Concrete poetry: Conveys meaning visually through the arrangement of letters and words</a:t>
            </a:r>
          </a:p>
          <a:p>
            <a:r>
              <a:rPr lang="en-US" baseline="0" dirty="0" smtClean="0"/>
              <a:t>Any poetry that deviates from a traditional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Poetic</a:t>
            </a:r>
            <a:r>
              <a:rPr lang="en-US" baseline="0" dirty="0" smtClean="0"/>
              <a:t> Elements:</a:t>
            </a:r>
          </a:p>
          <a:p>
            <a:r>
              <a:rPr lang="en-US" baseline="0" dirty="0" smtClean="0"/>
              <a:t>Compared to songs &amp; prose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devices</a:t>
            </a:r>
            <a:endParaRPr lang="en-US" baseline="0" dirty="0" smtClean="0"/>
          </a:p>
          <a:p>
            <a:r>
              <a:rPr lang="en-US" baseline="0" dirty="0" smtClean="0"/>
              <a:t>Meter</a:t>
            </a:r>
          </a:p>
          <a:p>
            <a:r>
              <a:rPr lang="en-US" baseline="0" dirty="0" smtClean="0"/>
              <a:t>Imagery &amp; Figurative language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39" y="1805771"/>
            <a:ext cx="4053379" cy="48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Devices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367770"/>
              </p:ext>
            </p:extLst>
          </p:nvPr>
        </p:nvGraphicFramePr>
        <p:xfrm>
          <a:off x="1334715" y="1503056"/>
          <a:ext cx="8947149" cy="480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/>
                <a:gridCol w="2982383"/>
                <a:gridCol w="2982383"/>
              </a:tblGrid>
              <a:tr h="877752">
                <a:tc>
                  <a:txBody>
                    <a:bodyPr/>
                    <a:lstStyle/>
                    <a:p>
                      <a:r>
                        <a:rPr lang="en-US" dirty="0" smtClean="0"/>
                        <a:t>Sound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877752"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sound, word, phrase or line</a:t>
                      </a:r>
                      <a:r>
                        <a:rPr lang="en-US" baseline="0" dirty="0" smtClean="0"/>
                        <a:t> that is repeated for emphasis &amp; 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"back off from this poem</a:t>
                      </a:r>
                    </a:p>
                    <a:p>
                      <a:r>
                        <a:rPr lang="en-US" dirty="0" smtClean="0"/>
                        <a:t>It has drawn in yr feet</a:t>
                      </a:r>
                    </a:p>
                    <a:p>
                      <a:r>
                        <a:rPr lang="en-US" dirty="0" smtClean="0"/>
                        <a:t>Back off from this poem"</a:t>
                      </a:r>
                      <a:endParaRPr lang="en-US" dirty="0"/>
                    </a:p>
                  </a:txBody>
                  <a:tcPr/>
                </a:tc>
              </a:tr>
              <a:tr h="877752">
                <a:tc>
                  <a:txBody>
                    <a:bodyPr/>
                    <a:lstStyle/>
                    <a:p>
                      <a:r>
                        <a:rPr lang="en-US" dirty="0" smtClean="0"/>
                        <a:t>Alliteration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</a:t>
                      </a:r>
                      <a:r>
                        <a:rPr lang="en-US" baseline="0" dirty="0" smtClean="0"/>
                        <a:t> of consonant sounds at the beginnings of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"Which circle slowly with a silken swish."</a:t>
                      </a:r>
                      <a:endParaRPr lang="en-US" dirty="0"/>
                    </a:p>
                  </a:txBody>
                  <a:tcPr/>
                </a:tc>
              </a:tr>
              <a:tr h="877752">
                <a:tc>
                  <a:txBody>
                    <a:bodyPr/>
                    <a:lstStyle/>
                    <a:p>
                      <a:r>
                        <a:rPr lang="en-US" dirty="0" smtClean="0"/>
                        <a:t>Assonance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 of vowel sounds in words that don't end with the same consonant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"Words shy and dappled, deep-eyed</a:t>
                      </a:r>
                      <a:r>
                        <a:rPr lang="en-US" baseline="0" dirty="0" smtClean="0"/>
                        <a:t> deer </a:t>
                      </a:r>
                    </a:p>
                    <a:p>
                      <a:r>
                        <a:rPr lang="en-US" baseline="0" dirty="0" smtClean="0"/>
                        <a:t>    in herds."</a:t>
                      </a:r>
                      <a:endParaRPr lang="en-US" dirty="0"/>
                    </a:p>
                  </a:txBody>
                  <a:tcPr/>
                </a:tc>
              </a:tr>
              <a:tr h="877752">
                <a:tc>
                  <a:txBody>
                    <a:bodyPr/>
                    <a:lstStyle/>
                    <a:p>
                      <a:r>
                        <a:rPr lang="en-US" dirty="0" smtClean="0"/>
                        <a:t>Consonance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 of consonant sounds within</a:t>
                      </a:r>
                      <a:r>
                        <a:rPr lang="en-US" baseline="0" dirty="0" smtClean="0"/>
                        <a:t> and at the ends of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"Whose nest is in a watered shoot."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83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feet: </a:t>
            </a:r>
          </a:p>
          <a:p>
            <a:pPr lvl="1"/>
            <a:r>
              <a:rPr lang="en-US" dirty="0" smtClean="0"/>
              <a:t>Iamb (reSIST) </a:t>
            </a:r>
          </a:p>
          <a:p>
            <a:pPr lvl="1"/>
            <a:r>
              <a:rPr lang="en-US" dirty="0" smtClean="0"/>
              <a:t>Trochee (Absent)</a:t>
            </a:r>
            <a:r>
              <a:rPr lang="en-US" baseline="0" dirty="0" smtClean="0"/>
              <a:t> </a:t>
            </a:r>
          </a:p>
          <a:p>
            <a:pPr lvl="1"/>
            <a:r>
              <a:rPr lang="en-US" baseline="0" dirty="0" smtClean="0"/>
              <a:t>Spondee (GOAL LINE)</a:t>
            </a:r>
          </a:p>
          <a:p>
            <a:r>
              <a:rPr lang="en-US" baseline="0" dirty="0" smtClean="0"/>
              <a:t>Number of feet: </a:t>
            </a:r>
          </a:p>
          <a:p>
            <a:pPr lvl="1"/>
            <a:r>
              <a:rPr lang="en-US" baseline="0" dirty="0" smtClean="0"/>
              <a:t>Trimeter (3)</a:t>
            </a:r>
          </a:p>
          <a:p>
            <a:pPr lvl="1"/>
            <a:r>
              <a:rPr lang="en-US" dirty="0" smtClean="0"/>
              <a:t>Tetrameter (4)</a:t>
            </a:r>
          </a:p>
          <a:p>
            <a:pPr lvl="1"/>
            <a:r>
              <a:rPr lang="en-US" dirty="0" smtClean="0"/>
              <a:t>Pentameter</a:t>
            </a:r>
            <a:r>
              <a:rPr lang="en-US" baseline="0" dirty="0" smtClean="0"/>
              <a:t> 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 &amp; Figurative</a:t>
            </a:r>
            <a:r>
              <a:rPr lang="en-US" baseline="0" dirty="0" smtClean="0"/>
              <a:t> Language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60757"/>
              </p:ext>
            </p:extLst>
          </p:nvPr>
        </p:nvGraphicFramePr>
        <p:xfrm>
          <a:off x="1508267" y="1604296"/>
          <a:ext cx="8947149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/>
                <a:gridCol w="2982383"/>
                <a:gridCol w="29823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Figurative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comparison</a:t>
                      </a:r>
                      <a:r>
                        <a:rPr lang="en-US" baseline="0" dirty="0" smtClean="0"/>
                        <a:t> between two unlike things, containing the words </a:t>
                      </a:r>
                      <a:r>
                        <a:rPr lang="en-US" i="1" baseline="0" dirty="0" smtClean="0"/>
                        <a:t>like, as, </a:t>
                      </a:r>
                      <a:r>
                        <a:rPr lang="en-US" i="0" baseline="0" dirty="0" smtClean="0"/>
                        <a:t>or </a:t>
                      </a:r>
                      <a:r>
                        <a:rPr lang="en-US" i="1" baseline="0" dirty="0" smtClean="0"/>
                        <a:t>as 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"My</a:t>
                      </a:r>
                      <a:r>
                        <a:rPr lang="en-US" baseline="0" dirty="0" smtClean="0"/>
                        <a:t> heart is like a singing bird"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Metaphor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comparison between two unlike things without the word </a:t>
                      </a:r>
                      <a:r>
                        <a:rPr lang="en-US" i="1" dirty="0" smtClean="0"/>
                        <a:t>like </a:t>
                      </a:r>
                      <a:r>
                        <a:rPr lang="en-US" i="0" dirty="0" smtClean="0"/>
                        <a:t>or </a:t>
                      </a:r>
                      <a:r>
                        <a:rPr lang="en-US" i="1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"Poets make pets of pretty, docile words"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Personification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description of an object,</a:t>
                      </a:r>
                      <a:r>
                        <a:rPr lang="en-US" baseline="0" dirty="0" smtClean="0"/>
                        <a:t> an animal, a place, or an idea in human terms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"It [this poem] has taken in many victims"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Hyperbole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exaggeration for emphasis</a:t>
                      </a:r>
                      <a:r>
                        <a:rPr lang="en-US" baseline="0" dirty="0" smtClean="0"/>
                        <a:t> or humorous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"The hunger</a:t>
                      </a:r>
                      <a:r>
                        <a:rPr lang="en-US" baseline="0" dirty="0" smtClean="0"/>
                        <a:t> of this poem is legendary"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62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942" r="14942"/>
          <a:stretch>
            <a:fillRect/>
          </a:stretch>
        </p:blipFill>
        <p:spPr>
          <a:xfrm>
            <a:off x="412631" y="232520"/>
            <a:ext cx="4764992" cy="6397159"/>
          </a:xfrm>
          <a:prstGeom prst="roundRect">
            <a:avLst>
              <a:gd name="adj" fmla="val 0"/>
            </a:avLst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024" y="258880"/>
            <a:ext cx="4514399" cy="630715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whiskey on your breath</a:t>
            </a:r>
          </a:p>
          <a:p>
            <a:r>
              <a:rPr lang="en-US" sz="1400" dirty="0" smtClean="0"/>
              <a:t>Could make a small boy dizzy;</a:t>
            </a:r>
          </a:p>
          <a:p>
            <a:r>
              <a:rPr lang="en-US" sz="1400" dirty="0" smtClean="0"/>
              <a:t>But</a:t>
            </a:r>
            <a:r>
              <a:rPr lang="en-US" sz="1400" baseline="0" dirty="0" smtClean="0"/>
              <a:t> I hung on like death;</a:t>
            </a:r>
          </a:p>
          <a:p>
            <a:r>
              <a:rPr lang="en-US" sz="1400" baseline="0" dirty="0" smtClean="0"/>
              <a:t>Such waltzing was not easy.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We romped until the pans</a:t>
            </a:r>
          </a:p>
          <a:p>
            <a:r>
              <a:rPr lang="en-US" sz="1400" baseline="0" dirty="0" smtClean="0"/>
              <a:t>Slid from the kitchen shelf;</a:t>
            </a:r>
          </a:p>
          <a:p>
            <a:r>
              <a:rPr lang="en-US" sz="1400" baseline="0" dirty="0" smtClean="0"/>
              <a:t>My mother's countenance </a:t>
            </a:r>
          </a:p>
          <a:p>
            <a:r>
              <a:rPr lang="en-US" sz="1400" baseline="0" dirty="0" smtClean="0"/>
              <a:t>Could not </a:t>
            </a:r>
            <a:r>
              <a:rPr lang="en-US" sz="1400" baseline="0" dirty="0" err="1" smtClean="0"/>
              <a:t>unfrown</a:t>
            </a:r>
            <a:r>
              <a:rPr lang="en-US" sz="1400" baseline="0" dirty="0" smtClean="0"/>
              <a:t> itself.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The hand that held my wrist</a:t>
            </a:r>
          </a:p>
          <a:p>
            <a:r>
              <a:rPr lang="en-US" sz="1400" baseline="0" dirty="0" smtClean="0"/>
              <a:t>Was battered on one knuckle;</a:t>
            </a:r>
          </a:p>
          <a:p>
            <a:r>
              <a:rPr lang="en-US" sz="1400" baseline="0" dirty="0" smtClean="0"/>
              <a:t>At every step you missed</a:t>
            </a:r>
          </a:p>
          <a:p>
            <a:r>
              <a:rPr lang="en-US" sz="1400" baseline="0" dirty="0" smtClean="0"/>
              <a:t>My right ear scraped a buckle.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You beat time on my head</a:t>
            </a:r>
          </a:p>
          <a:p>
            <a:r>
              <a:rPr lang="en-US" sz="1400" baseline="0" dirty="0" smtClean="0"/>
              <a:t>With a palm caked hard with dirt</a:t>
            </a:r>
          </a:p>
          <a:p>
            <a:r>
              <a:rPr lang="en-US" sz="1400" baseline="0" dirty="0" smtClean="0"/>
              <a:t>Then waltzed me off to bed</a:t>
            </a:r>
          </a:p>
          <a:p>
            <a:r>
              <a:rPr lang="en-US" sz="1400" baseline="0" dirty="0" smtClean="0"/>
              <a:t>Still clinging to your shirt.</a:t>
            </a:r>
          </a:p>
        </p:txBody>
      </p:sp>
    </p:spTree>
    <p:extLst>
      <p:ext uri="{BB962C8B-B14F-4D97-AF65-F5344CB8AC3E}">
        <p14:creationId xmlns:p14="http://schemas.microsoft.com/office/powerpoint/2010/main" val="213268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Papa's</a:t>
            </a:r>
            <a:r>
              <a:rPr lang="en-US" baseline="0" dirty="0" smtClean="0"/>
              <a:t> Waltz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r>
              <a:rPr lang="en-US" baseline="0" dirty="0" smtClean="0"/>
              <a:t> the speaker feel about his bedtime waltz with his father?</a:t>
            </a:r>
          </a:p>
          <a:p>
            <a:pPr lvl="1"/>
            <a:r>
              <a:rPr lang="en-US" baseline="0" dirty="0" smtClean="0"/>
              <a:t>Use details from the poem to help explain why you think the way you do.</a:t>
            </a:r>
          </a:p>
          <a:p>
            <a:r>
              <a:rPr lang="en-US" baseline="0" dirty="0" smtClean="0"/>
              <a:t>Why do you think the scene in "My Papa's Waltz" was so vivid among the the poet's memories? </a:t>
            </a:r>
          </a:p>
          <a:p>
            <a:r>
              <a:rPr lang="en-US" baseline="0" dirty="0" smtClean="0"/>
              <a:t>What is your impression of the characters depicted in the painting?</a:t>
            </a:r>
          </a:p>
          <a:p>
            <a:pPr lvl="1"/>
            <a:r>
              <a:rPr lang="en-US" baseline="0" dirty="0" smtClean="0"/>
              <a:t>Cite details that create this impression.</a:t>
            </a:r>
          </a:p>
          <a:p>
            <a:r>
              <a:rPr lang="en-US" baseline="0" dirty="0" smtClean="0"/>
              <a:t>What are some conclusions we can draw about these characters? Are they negative? Positive? Both?</a:t>
            </a:r>
          </a:p>
          <a:p>
            <a:r>
              <a:rPr lang="en-US" baseline="0" dirty="0" smtClean="0"/>
              <a:t>Is poetry always black and white?</a:t>
            </a:r>
          </a:p>
          <a:p>
            <a:pPr marL="457200" lvl="1" indent="0"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7571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HDIonV2</Template>
  <TotalTime>114</TotalTime>
  <Application>Microsoft Macintosh PowerPoint</Application>
  <PresentationFormat>Widescreen</PresentationFormat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Wingdings 3</vt:lpstr>
      <vt:lpstr>Arial</vt:lpstr>
      <vt:lpstr>Ion</vt:lpstr>
      <vt:lpstr>Poetry</vt:lpstr>
      <vt:lpstr>Ms. Levine's Two Cents on… Writing Poetry.</vt:lpstr>
      <vt:lpstr>I Say – Good Form, Old Chap!</vt:lpstr>
      <vt:lpstr>Poetic Elements: Compared to songs &amp; prose</vt:lpstr>
      <vt:lpstr>Sound Devices</vt:lpstr>
      <vt:lpstr>Meter!</vt:lpstr>
      <vt:lpstr>Imagery &amp; Figurative Language</vt:lpstr>
      <vt:lpstr>PowerPoint Presentation</vt:lpstr>
      <vt:lpstr>My Papa's Waltz</vt:lpstr>
      <vt:lpstr>Group Discussion</vt:lpstr>
      <vt:lpstr>Thinking Outside the Box.</vt:lpstr>
      <vt:lpstr>Diction</vt:lpstr>
      <vt:lpstr>Lines 1-9 of Spring is like Perhaps a Hand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Levine</dc:creator>
  <cp:lastModifiedBy>Kristy Levine</cp:lastModifiedBy>
  <cp:revision>75</cp:revision>
  <dcterms:created xsi:type="dcterms:W3CDTF">2014-04-13T20:42:23Z</dcterms:created>
  <dcterms:modified xsi:type="dcterms:W3CDTF">2014-04-13T22:36:24Z</dcterms:modified>
</cp:coreProperties>
</file>