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61" r:id="rId9"/>
    <p:sldId id="262"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9" autoAdjust="0"/>
    <p:restoredTop sz="94660"/>
  </p:normalViewPr>
  <p:slideViewPr>
    <p:cSldViewPr>
      <p:cViewPr varScale="1">
        <p:scale>
          <a:sx n="76" d="100"/>
          <a:sy n="76" d="100"/>
        </p:scale>
        <p:origin x="-30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694DD55-4A56-4E32-92F7-3E9FA01FF682}" type="datetimeFigureOut">
              <a:rPr lang="en-US" smtClean="0"/>
              <a:pPr/>
              <a:t>2/17/2013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2CB94D5-F49C-414A-B6BC-F225CA4236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94DD55-4A56-4E32-92F7-3E9FA01FF682}" type="datetimeFigureOut">
              <a:rPr lang="en-US" smtClean="0"/>
              <a:pPr/>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B94D5-F49C-414A-B6BC-F225CA4236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94DD55-4A56-4E32-92F7-3E9FA01FF682}" type="datetimeFigureOut">
              <a:rPr lang="en-US" smtClean="0"/>
              <a:pPr/>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CB94D5-F49C-414A-B6BC-F225CA4236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694DD55-4A56-4E32-92F7-3E9FA01FF682}" type="datetimeFigureOut">
              <a:rPr lang="en-US" smtClean="0"/>
              <a:pPr/>
              <a:t>2/17/2013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2CB94D5-F49C-414A-B6BC-F225CA4236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694DD55-4A56-4E32-92F7-3E9FA01FF682}" type="datetimeFigureOut">
              <a:rPr lang="en-US" smtClean="0"/>
              <a:pPr/>
              <a:t>2/17/2013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2CB94D5-F49C-414A-B6BC-F225CA42362F}"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694DD55-4A56-4E32-92F7-3E9FA01FF682}" type="datetimeFigureOut">
              <a:rPr lang="en-US" smtClean="0"/>
              <a:pPr/>
              <a:t>2/17/2013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2CB94D5-F49C-414A-B6BC-F225CA4236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694DD55-4A56-4E32-92F7-3E9FA01FF682}" type="datetimeFigureOut">
              <a:rPr lang="en-US" smtClean="0"/>
              <a:pPr/>
              <a:t>2/17/2013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2CB94D5-F49C-414A-B6BC-F225CA4236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94DD55-4A56-4E32-92F7-3E9FA01FF682}" type="datetimeFigureOut">
              <a:rPr lang="en-US" smtClean="0"/>
              <a:pPr/>
              <a:t>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CB94D5-F49C-414A-B6BC-F225CA4236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694DD55-4A56-4E32-92F7-3E9FA01FF682}" type="datetimeFigureOut">
              <a:rPr lang="en-US" smtClean="0"/>
              <a:pPr/>
              <a:t>2/17/2013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2CB94D5-F49C-414A-B6BC-F225CA4236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694DD55-4A56-4E32-92F7-3E9FA01FF682}" type="datetimeFigureOut">
              <a:rPr lang="en-US" smtClean="0"/>
              <a:pPr/>
              <a:t>2/17/2013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2CB94D5-F49C-414A-B6BC-F225CA4236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694DD55-4A56-4E32-92F7-3E9FA01FF682}" type="datetimeFigureOut">
              <a:rPr lang="en-US" smtClean="0"/>
              <a:pPr/>
              <a:t>2/17/2013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2CB94D5-F49C-414A-B6BC-F225CA4236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694DD55-4A56-4E32-92F7-3E9FA01FF682}" type="datetimeFigureOut">
              <a:rPr lang="en-US" smtClean="0"/>
              <a:pPr/>
              <a:t>2/17/2013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2CB94D5-F49C-414A-B6BC-F225CA42362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solidFill>
                  <a:schemeClr val="accent1">
                    <a:lumMod val="40000"/>
                    <a:lumOff val="60000"/>
                  </a:schemeClr>
                </a:solidFill>
              </a:rPr>
              <a:t>Pilgrim’s Progress: Chapters 12-20</a:t>
            </a:r>
            <a:endParaRPr lang="en-US" sz="3600" dirty="0">
              <a:solidFill>
                <a:schemeClr val="accent1">
                  <a:lumMod val="40000"/>
                  <a:lumOff val="60000"/>
                </a:schemeClr>
              </a:solidFill>
            </a:endParaRPr>
          </a:p>
        </p:txBody>
      </p:sp>
      <p:sp>
        <p:nvSpPr>
          <p:cNvPr id="3" name="Subtitle 2"/>
          <p:cNvSpPr>
            <a:spLocks noGrp="1"/>
          </p:cNvSpPr>
          <p:nvPr>
            <p:ph type="subTitle" idx="1"/>
          </p:nvPr>
        </p:nvSpPr>
        <p:spPr/>
        <p:txBody>
          <a:bodyPr/>
          <a:lstStyle/>
          <a:p>
            <a:r>
              <a:rPr lang="en-US" dirty="0" smtClean="0"/>
              <a:t>Almost there, guys…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40000"/>
                    <a:lumOff val="60000"/>
                  </a:schemeClr>
                </a:solidFill>
              </a:rPr>
              <a:t>Chapter 15: The Shepherds </a:t>
            </a:r>
            <a:endParaRPr lang="en-US" sz="3200" dirty="0">
              <a:solidFill>
                <a:schemeClr val="accent1">
                  <a:lumMod val="40000"/>
                  <a:lumOff val="60000"/>
                </a:schemeClr>
              </a:solidFill>
            </a:endParaRPr>
          </a:p>
        </p:txBody>
      </p:sp>
      <p:sp>
        <p:nvSpPr>
          <p:cNvPr id="3" name="Content Placeholder 2"/>
          <p:cNvSpPr>
            <a:spLocks noGrp="1"/>
          </p:cNvSpPr>
          <p:nvPr>
            <p:ph idx="1"/>
          </p:nvPr>
        </p:nvSpPr>
        <p:spPr>
          <a:xfrm>
            <a:off x="228600" y="1371600"/>
            <a:ext cx="8229600" cy="4572000"/>
          </a:xfrm>
        </p:spPr>
        <p:txBody>
          <a:bodyPr/>
          <a:lstStyle/>
          <a:p>
            <a:r>
              <a:rPr lang="en-US" sz="1800" dirty="0" smtClean="0"/>
              <a:t>Shepherds meet them around the Delectable mountains</a:t>
            </a:r>
          </a:p>
          <a:p>
            <a:r>
              <a:rPr lang="en-US" sz="1800" dirty="0" smtClean="0"/>
              <a:t>They’re kind to them; invite them to sleep for the night</a:t>
            </a:r>
          </a:p>
          <a:p>
            <a:r>
              <a:rPr lang="en-US" sz="1800" dirty="0" smtClean="0"/>
              <a:t>They warn them of the Hills called Error &amp; Caution</a:t>
            </a:r>
            <a:br>
              <a:rPr lang="en-US" sz="1800" dirty="0" smtClean="0"/>
            </a:br>
            <a:r>
              <a:rPr lang="en-US" sz="1800" dirty="0" smtClean="0"/>
              <a:t>	Error: Bones of Pilgrims who make false assumptions about the nature of resurrection (like Ignorance has issue with)</a:t>
            </a:r>
            <a:br>
              <a:rPr lang="en-US" sz="1800" dirty="0" smtClean="0"/>
            </a:br>
            <a:r>
              <a:rPr lang="en-US" sz="1800" dirty="0" smtClean="0"/>
              <a:t>	Caution: Blind travelers wander around tombs beneath that hill. Pilgrim’s get stuck</a:t>
            </a:r>
          </a:p>
          <a:p>
            <a:r>
              <a:rPr lang="en-US" sz="1800" dirty="0" smtClean="0"/>
              <a:t>Pilgrims get a glimpse of the Celestial City &amp; are super stoked</a:t>
            </a:r>
          </a:p>
          <a:p>
            <a:r>
              <a:rPr lang="en-US" sz="1800" dirty="0" smtClean="0"/>
              <a:t>Warned again: Don’t sleep on the Enchanted Ground &amp; don’t go near Flatterer. </a:t>
            </a:r>
          </a:p>
        </p:txBody>
      </p:sp>
      <p:pic>
        <p:nvPicPr>
          <p:cNvPr id="4" name="Picture 3" descr="shepherds.jpg"/>
          <p:cNvPicPr>
            <a:picLocks noChangeAspect="1"/>
          </p:cNvPicPr>
          <p:nvPr/>
        </p:nvPicPr>
        <p:blipFill>
          <a:blip r:embed="rId2" cstate="print"/>
          <a:stretch>
            <a:fillRect/>
          </a:stretch>
        </p:blipFill>
        <p:spPr>
          <a:xfrm>
            <a:off x="2590800" y="4191000"/>
            <a:ext cx="3429000" cy="240541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1">
                    <a:lumMod val="40000"/>
                    <a:lumOff val="60000"/>
                  </a:schemeClr>
                </a:solidFill>
              </a:rPr>
              <a:t>Chapter 16: Ignorance</a:t>
            </a:r>
            <a:endParaRPr lang="en-US" sz="3200" dirty="0">
              <a:solidFill>
                <a:schemeClr val="accent1">
                  <a:lumMod val="40000"/>
                  <a:lumOff val="60000"/>
                </a:schemeClr>
              </a:solidFill>
            </a:endParaRPr>
          </a:p>
        </p:txBody>
      </p:sp>
      <p:sp>
        <p:nvSpPr>
          <p:cNvPr id="3" name="Content Placeholder 2"/>
          <p:cNvSpPr>
            <a:spLocks noGrp="1"/>
          </p:cNvSpPr>
          <p:nvPr>
            <p:ph idx="1"/>
          </p:nvPr>
        </p:nvSpPr>
        <p:spPr/>
        <p:txBody>
          <a:bodyPr/>
          <a:lstStyle/>
          <a:p>
            <a:r>
              <a:rPr lang="en-US" sz="1800" dirty="0" smtClean="0"/>
              <a:t>Ignorance accompanies them for a while</a:t>
            </a:r>
          </a:p>
          <a:p>
            <a:r>
              <a:rPr lang="en-US" sz="1800" dirty="0" smtClean="0"/>
              <a:t>He hopes for the best &amp; thinks a good life gets you to Heaven</a:t>
            </a:r>
            <a:r>
              <a:rPr lang="en-US" sz="1800" dirty="0" smtClean="0"/>
              <a:t> </a:t>
            </a:r>
            <a:r>
              <a:rPr lang="en-US" sz="1800" dirty="0" smtClean="0"/>
              <a:t>(His travel is only in body &amp; not in mind or soul. </a:t>
            </a:r>
          </a:p>
          <a:p>
            <a:r>
              <a:rPr lang="en-US" sz="1800" dirty="0" smtClean="0"/>
              <a:t>The pilgrims realize the folly in his beliefs, and they ditch him as not to be slowed down by him</a:t>
            </a:r>
          </a:p>
          <a:p>
            <a:r>
              <a:rPr lang="en-US" sz="1800" dirty="0" smtClean="0"/>
              <a:t>The bound man = Little-Faith</a:t>
            </a:r>
            <a:r>
              <a:rPr lang="en-US" sz="1800" dirty="0" smtClean="0"/>
              <a:t/>
            </a:r>
            <a:br>
              <a:rPr lang="en-US" sz="1800" dirty="0" smtClean="0"/>
            </a:br>
            <a:r>
              <a:rPr lang="en-US" sz="1800" dirty="0" smtClean="0"/>
              <a:t>	-Traveled with his birthright (Cf. Esau) &amp; some $$</a:t>
            </a:r>
            <a:r>
              <a:rPr lang="en-US" sz="1800" dirty="0" smtClean="0"/>
              <a:t/>
            </a:r>
            <a:br>
              <a:rPr lang="en-US" sz="1800" dirty="0" smtClean="0"/>
            </a:br>
            <a:r>
              <a:rPr lang="en-US" sz="1800" dirty="0" smtClean="0"/>
              <a:t>	-$ Stolen by thieves</a:t>
            </a:r>
            <a:br>
              <a:rPr lang="en-US" sz="1800" dirty="0" smtClean="0"/>
            </a:br>
            <a:r>
              <a:rPr lang="en-US" sz="1800" dirty="0" smtClean="0"/>
              <a:t>	-Has his jewel but doesn’t think of it</a:t>
            </a:r>
            <a:br>
              <a:rPr lang="en-US" sz="1800" dirty="0" smtClean="0"/>
            </a:br>
            <a:r>
              <a:rPr lang="en-US" sz="1800" dirty="0" smtClean="0"/>
              <a:t>	-Hopeful gets an idea: Sell it for travel money</a:t>
            </a:r>
            <a:br>
              <a:rPr lang="en-US" sz="1800" dirty="0" smtClean="0"/>
            </a:br>
            <a:r>
              <a:rPr lang="en-US" sz="1800" dirty="0" smtClean="0"/>
              <a:t>	-Christian tells him he’s a fool, and that you can’t sell faith for material comfort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40000"/>
                    <a:lumOff val="60000"/>
                  </a:schemeClr>
                </a:solidFill>
              </a:rPr>
              <a:t>Chapter 18</a:t>
            </a:r>
            <a:endParaRPr lang="en-US" dirty="0">
              <a:solidFill>
                <a:schemeClr val="accent1">
                  <a:lumMod val="40000"/>
                  <a:lumOff val="60000"/>
                </a:schemeClr>
              </a:solidFill>
            </a:endParaRPr>
          </a:p>
        </p:txBody>
      </p:sp>
      <p:sp>
        <p:nvSpPr>
          <p:cNvPr id="3" name="Content Placeholder 2"/>
          <p:cNvSpPr>
            <a:spLocks noGrp="1"/>
          </p:cNvSpPr>
          <p:nvPr>
            <p:ph idx="1"/>
          </p:nvPr>
        </p:nvSpPr>
        <p:spPr/>
        <p:txBody>
          <a:bodyPr>
            <a:normAutofit/>
          </a:bodyPr>
          <a:lstStyle/>
          <a:p>
            <a:r>
              <a:rPr lang="en-US" sz="2000" dirty="0" smtClean="0"/>
              <a:t>Christian is taking the role of the Family in chapter eight</a:t>
            </a:r>
          </a:p>
          <a:p>
            <a:r>
              <a:rPr lang="en-US" sz="2000" dirty="0" smtClean="0"/>
              <a:t>Bunyan is starting to wrap up – wants to make sure readers can apply into this far to the message of the gospel</a:t>
            </a:r>
          </a:p>
          <a:p>
            <a:r>
              <a:rPr lang="en-US" sz="2000" dirty="0" smtClean="0"/>
              <a:t>Faithful gave Hopeful an “example” prayer</a:t>
            </a:r>
          </a:p>
          <a:p>
            <a:r>
              <a:rPr lang="en-US" sz="2000" dirty="0" smtClean="0"/>
              <a:t>Similarities between Christian’s Conversation &amp; Hopeful’s:</a:t>
            </a:r>
            <a:br>
              <a:rPr lang="en-US" sz="2000" dirty="0" smtClean="0"/>
            </a:br>
            <a:r>
              <a:rPr lang="en-US" sz="2000" dirty="0" smtClean="0"/>
              <a:t>	-Recognized their sin</a:t>
            </a:r>
            <a:br>
              <a:rPr lang="en-US" sz="2000" dirty="0" smtClean="0"/>
            </a:br>
            <a:r>
              <a:rPr lang="en-US" sz="2000" dirty="0" smtClean="0"/>
              <a:t>	-Coming to Christ was not an immediate endeavor</a:t>
            </a:r>
          </a:p>
          <a:p>
            <a:r>
              <a:rPr lang="en-US" sz="2000" dirty="0" smtClean="0"/>
              <a:t>Differences between Christian &amp; Hopeful’s conversion:</a:t>
            </a:r>
            <a:br>
              <a:rPr lang="en-US" sz="2000" dirty="0" smtClean="0"/>
            </a:br>
            <a:r>
              <a:rPr lang="en-US" sz="2000" dirty="0" smtClean="0"/>
              <a:t>	-Hopeful: Divine intervention</a:t>
            </a:r>
            <a:br>
              <a:rPr lang="en-US" sz="2000" dirty="0" smtClean="0"/>
            </a:br>
            <a:r>
              <a:rPr lang="en-US" sz="2000" dirty="0" smtClean="0"/>
              <a:t>	-Christian: Came to the Cross at the hill</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1">
                    <a:lumMod val="40000"/>
                    <a:lumOff val="60000"/>
                  </a:schemeClr>
                </a:solidFill>
              </a:rPr>
              <a:t>Chapter 19: Ignorance, Pt. II</a:t>
            </a:r>
            <a:endParaRPr lang="en-US" sz="3200" dirty="0">
              <a:solidFill>
                <a:schemeClr val="accent1">
                  <a:lumMod val="40000"/>
                  <a:lumOff val="60000"/>
                </a:schemeClr>
              </a:solidFill>
            </a:endParaRPr>
          </a:p>
        </p:txBody>
      </p:sp>
      <p:sp>
        <p:nvSpPr>
          <p:cNvPr id="3" name="Content Placeholder 2"/>
          <p:cNvSpPr>
            <a:spLocks noGrp="1"/>
          </p:cNvSpPr>
          <p:nvPr>
            <p:ph idx="1"/>
          </p:nvPr>
        </p:nvSpPr>
        <p:spPr>
          <a:xfrm>
            <a:off x="381000" y="1295400"/>
            <a:ext cx="8229600" cy="5257800"/>
          </a:xfrm>
        </p:spPr>
        <p:txBody>
          <a:bodyPr>
            <a:normAutofit fontScale="85000" lnSpcReduction="10000"/>
          </a:bodyPr>
          <a:lstStyle/>
          <a:p>
            <a:r>
              <a:rPr lang="en-US" sz="1800" dirty="0" smtClean="0"/>
              <a:t>Ignorance is not a </a:t>
            </a:r>
            <a:r>
              <a:rPr lang="en-US" sz="1800" i="1" dirty="0" smtClean="0"/>
              <a:t>bad</a:t>
            </a:r>
            <a:r>
              <a:rPr lang="en-US" sz="1800" dirty="0" smtClean="0"/>
              <a:t> guy</a:t>
            </a:r>
            <a:br>
              <a:rPr lang="en-US" sz="1800" dirty="0" smtClean="0"/>
            </a:br>
            <a:r>
              <a:rPr lang="en-US" sz="1800" dirty="0" smtClean="0"/>
              <a:t>	-Misguided</a:t>
            </a:r>
            <a:br>
              <a:rPr lang="en-US" sz="1800" dirty="0" smtClean="0"/>
            </a:br>
            <a:r>
              <a:rPr lang="en-US" sz="1800" dirty="0" smtClean="0"/>
              <a:t>	-Does not believe in the revelation from God </a:t>
            </a:r>
            <a:r>
              <a:rPr lang="en-US" sz="1800" dirty="0" smtClean="0">
                <a:sym typeface="Wingdings" pitchFamily="2" charset="2"/>
              </a:rPr>
              <a:t> Not necessarily unsaved in terms of people we know today, but this man in particular ends up in the fire pit (Thank you, Cody.)</a:t>
            </a:r>
            <a:br>
              <a:rPr lang="en-US" sz="1800" dirty="0" smtClean="0">
                <a:sym typeface="Wingdings" pitchFamily="2" charset="2"/>
              </a:rPr>
            </a:br>
            <a:r>
              <a:rPr lang="en-US" sz="1800" dirty="0" smtClean="0">
                <a:sym typeface="Wingdings" pitchFamily="2" charset="2"/>
              </a:rPr>
              <a:t>	-He’s not making progress (And that’s the point, right? To make progress)</a:t>
            </a:r>
            <a:br>
              <a:rPr lang="en-US" sz="1800" dirty="0" smtClean="0">
                <a:sym typeface="Wingdings" pitchFamily="2" charset="2"/>
              </a:rPr>
            </a:br>
            <a:r>
              <a:rPr lang="en-US" sz="1800" dirty="0" smtClean="0">
                <a:sym typeface="Wingdings" pitchFamily="2" charset="2"/>
              </a:rPr>
              <a:t>	-Put off by the Pilgrims &amp; doesn’t take interest in talking to them because he knows that they would encourage him to give more of him than he’s willing to put effort into </a:t>
            </a:r>
          </a:p>
          <a:p>
            <a:r>
              <a:rPr lang="en-US" sz="1800" dirty="0" smtClean="0"/>
              <a:t>“I enjoy walking alone” – Enjoys lack of accountability </a:t>
            </a:r>
            <a:r>
              <a:rPr lang="en-US" sz="1800" dirty="0" smtClean="0">
                <a:sym typeface="Wingdings" pitchFamily="2" charset="2"/>
              </a:rPr>
              <a:t> Easier. But really, it makes his progress harder</a:t>
            </a:r>
          </a:p>
          <a:p>
            <a:r>
              <a:rPr lang="en-US" sz="1800" dirty="0" smtClean="0">
                <a:sym typeface="Wingdings" pitchFamily="2" charset="2"/>
              </a:rPr>
              <a:t>“I’ll never believe my heart is bad like that” – only submitted to the Law &amp; not Christ</a:t>
            </a:r>
          </a:p>
          <a:p>
            <a:r>
              <a:rPr lang="en-US" sz="1800" dirty="0" smtClean="0">
                <a:sym typeface="Wingdings" pitchFamily="2" charset="2"/>
              </a:rPr>
              <a:t>Believes he’s justified through his own righteousness &amp; obedience to the Law &amp; not in obedience to Christ and recognition of HIS righteousness &amp; Grace   Ignorance’s big misconception about God </a:t>
            </a:r>
            <a:br>
              <a:rPr lang="en-US" sz="1800" dirty="0" smtClean="0">
                <a:sym typeface="Wingdings" pitchFamily="2" charset="2"/>
              </a:rPr>
            </a:br>
            <a:r>
              <a:rPr lang="en-US" sz="1800" dirty="0" smtClean="0">
                <a:sym typeface="Wingdings" pitchFamily="2" charset="2"/>
              </a:rPr>
              <a:t>	-He’s applied Christ’s justification to his actions and not his person.</a:t>
            </a:r>
          </a:p>
          <a:p>
            <a:r>
              <a:rPr lang="en-US" sz="1800" dirty="0" smtClean="0">
                <a:sym typeface="Wingdings" pitchFamily="2" charset="2"/>
              </a:rPr>
              <a:t>“Before I knew myself” – Young, ill-guided Christians; don’t apply Biblical awareness and wisdom of the Spirit. </a:t>
            </a:r>
          </a:p>
          <a:p>
            <a:r>
              <a:rPr lang="en-US" sz="1800" dirty="0" smtClean="0">
                <a:sym typeface="Wingdings" pitchFamily="2" charset="2"/>
              </a:rPr>
              <a:t>To his credit: Ignorance recognizes cheap race &amp; believes works are the solutions.</a:t>
            </a:r>
          </a:p>
          <a:p>
            <a:r>
              <a:rPr lang="en-US" sz="1800" dirty="0" smtClean="0">
                <a:sym typeface="Wingdings" pitchFamily="2" charset="2"/>
              </a:rPr>
              <a:t>To his discredit: He doesn’t understand Paul’s ideas about “shall we go on sinning?”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40000"/>
                    <a:lumOff val="60000"/>
                  </a:schemeClr>
                </a:solidFill>
              </a:rPr>
              <a:t>Chapter 12: The Pilgrim’s Suffer at the Vanity Fair</a:t>
            </a:r>
            <a:endParaRPr lang="en-US" sz="3200" dirty="0">
              <a:solidFill>
                <a:schemeClr val="accent1">
                  <a:lumMod val="40000"/>
                  <a:lumOff val="60000"/>
                </a:schemeClr>
              </a:solidFill>
            </a:endParaRPr>
          </a:p>
        </p:txBody>
      </p:sp>
      <p:sp>
        <p:nvSpPr>
          <p:cNvPr id="3" name="Content Placeholder 2"/>
          <p:cNvSpPr>
            <a:spLocks noGrp="1"/>
          </p:cNvSpPr>
          <p:nvPr>
            <p:ph idx="1"/>
          </p:nvPr>
        </p:nvSpPr>
        <p:spPr>
          <a:xfrm>
            <a:off x="457200" y="1882808"/>
            <a:ext cx="4572000" cy="4822792"/>
          </a:xfrm>
        </p:spPr>
        <p:txBody>
          <a:bodyPr>
            <a:normAutofit/>
          </a:bodyPr>
          <a:lstStyle/>
          <a:p>
            <a:r>
              <a:rPr lang="en-US" sz="1800" dirty="0" smtClean="0"/>
              <a:t>This place is crawling with crazies.</a:t>
            </a:r>
          </a:p>
          <a:p>
            <a:r>
              <a:rPr lang="en-US" sz="1800" dirty="0" smtClean="0"/>
              <a:t>Imagine a fair. This is generally a nice scene. Great food. Kids running everywhere. Fun rides. Buying fun stuff.</a:t>
            </a:r>
          </a:p>
          <a:p>
            <a:r>
              <a:rPr lang="en-US" sz="1800" u="sng" dirty="0" smtClean="0"/>
              <a:t>Reality</a:t>
            </a:r>
            <a:r>
              <a:rPr lang="en-US" sz="1800" dirty="0" smtClean="0"/>
              <a:t>: Greasy food makes you sick. Kids all over can be distracting and dangerous. The rides are actually kind of lame at a lot of fairs I’ve been to. And the crème de la crème: the little stuffed bear your ‘guy’ won for you (or you won for your ‘gal’) at the booth where they often rip you off…doesn’t go two weeks without tearing. </a:t>
            </a:r>
            <a:r>
              <a:rPr lang="en-US" dirty="0" smtClean="0"/>
              <a:t>  </a:t>
            </a:r>
            <a:endParaRPr lang="en-US" dirty="0"/>
          </a:p>
        </p:txBody>
      </p:sp>
      <p:pic>
        <p:nvPicPr>
          <p:cNvPr id="4" name="Picture 3" descr="vanityfair.jpg"/>
          <p:cNvPicPr>
            <a:picLocks noChangeAspect="1"/>
          </p:cNvPicPr>
          <p:nvPr/>
        </p:nvPicPr>
        <p:blipFill>
          <a:blip r:embed="rId2" cstate="print"/>
          <a:stretch>
            <a:fillRect/>
          </a:stretch>
        </p:blipFill>
        <p:spPr>
          <a:xfrm>
            <a:off x="5029200" y="2438400"/>
            <a:ext cx="3991368" cy="298967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40000"/>
                    <a:lumOff val="60000"/>
                  </a:schemeClr>
                </a:solidFill>
              </a:rPr>
              <a:t>Vanity Fair: Characters</a:t>
            </a:r>
            <a:endParaRPr lang="en-US" sz="3200" dirty="0">
              <a:solidFill>
                <a:schemeClr val="accent1">
                  <a:lumMod val="40000"/>
                  <a:lumOff val="60000"/>
                </a:schemeClr>
              </a:solidFill>
            </a:endParaRPr>
          </a:p>
        </p:txBody>
      </p:sp>
      <p:sp>
        <p:nvSpPr>
          <p:cNvPr id="3" name="Content Placeholder 2"/>
          <p:cNvSpPr>
            <a:spLocks noGrp="1"/>
          </p:cNvSpPr>
          <p:nvPr>
            <p:ph idx="1"/>
          </p:nvPr>
        </p:nvSpPr>
        <p:spPr/>
        <p:txBody>
          <a:bodyPr>
            <a:normAutofit lnSpcReduction="10000"/>
          </a:bodyPr>
          <a:lstStyle/>
          <a:p>
            <a:r>
              <a:rPr lang="en-US" sz="1800" u="sng" dirty="0" smtClean="0"/>
              <a:t>Ring Leaders</a:t>
            </a:r>
            <a:r>
              <a:rPr lang="en-US" sz="1800" dirty="0" smtClean="0"/>
              <a:t>: Vanity, Beelzebub, </a:t>
            </a:r>
            <a:r>
              <a:rPr lang="en-US" sz="1800" dirty="0" err="1" smtClean="0"/>
              <a:t>Apollyon</a:t>
            </a:r>
            <a:r>
              <a:rPr lang="en-US" sz="1800" dirty="0" smtClean="0"/>
              <a:t>, and Legion. They own the town, and decided long ago that they’d start selling “meaningless” stuff at the fair that conveniently stood  between a Pilgrim &amp; his progress toward the Celestial City. </a:t>
            </a:r>
          </a:p>
          <a:p>
            <a:r>
              <a:rPr lang="en-US" sz="1800" u="sng" dirty="0" smtClean="0"/>
              <a:t>The Prince</a:t>
            </a:r>
            <a:r>
              <a:rPr lang="en-US" sz="1800" dirty="0" smtClean="0"/>
              <a:t>: Jesus (an important parallel for the things that happen to Faithful)</a:t>
            </a:r>
          </a:p>
          <a:p>
            <a:r>
              <a:rPr lang="en-US" sz="1800" u="sng" dirty="0" smtClean="0"/>
              <a:t>Judge Hate Good</a:t>
            </a:r>
            <a:r>
              <a:rPr lang="en-US" sz="1800" dirty="0" smtClean="0"/>
              <a:t>: Pretty self explanatory…just seeing his name tells you that the trial won’t go well.</a:t>
            </a:r>
          </a:p>
          <a:p>
            <a:r>
              <a:rPr lang="en-US" sz="1800" u="sng" dirty="0" smtClean="0"/>
              <a:t>The Witnesses</a:t>
            </a:r>
            <a:r>
              <a:rPr lang="en-US" sz="1800" dirty="0" smtClean="0"/>
              <a:t>: Envy, Superstition, &amp; </a:t>
            </a:r>
            <a:r>
              <a:rPr lang="en-US" sz="1800" dirty="0" err="1" smtClean="0"/>
              <a:t>Gainglory</a:t>
            </a:r>
            <a:r>
              <a:rPr lang="en-US" sz="1800" dirty="0" smtClean="0"/>
              <a:t>. </a:t>
            </a:r>
          </a:p>
          <a:p>
            <a:r>
              <a:rPr lang="en-US" sz="1800" u="sng" dirty="0" smtClean="0"/>
              <a:t>The Jury</a:t>
            </a:r>
            <a:r>
              <a:rPr lang="en-US" sz="1800" dirty="0" smtClean="0"/>
              <a:t>: Mr. </a:t>
            </a:r>
            <a:r>
              <a:rPr lang="en-US" sz="1800" dirty="0" err="1" smtClean="0"/>
              <a:t>Blindman</a:t>
            </a:r>
            <a:r>
              <a:rPr lang="en-US" sz="1800" dirty="0" smtClean="0"/>
              <a:t>, Mr. </a:t>
            </a:r>
            <a:r>
              <a:rPr lang="en-US" sz="1800" dirty="0" err="1" smtClean="0"/>
              <a:t>Nogood</a:t>
            </a:r>
            <a:r>
              <a:rPr lang="en-US" sz="1800" dirty="0" smtClean="0"/>
              <a:t> Mr. Malice, Mr. </a:t>
            </a:r>
            <a:r>
              <a:rPr lang="en-US" sz="1800" dirty="0" err="1" smtClean="0"/>
              <a:t>Lovelust</a:t>
            </a:r>
            <a:r>
              <a:rPr lang="en-US" sz="1800" dirty="0" smtClean="0"/>
              <a:t>, Mr. </a:t>
            </a:r>
            <a:r>
              <a:rPr lang="en-US" sz="1800" dirty="0" err="1" smtClean="0"/>
              <a:t>Liveloose</a:t>
            </a:r>
            <a:r>
              <a:rPr lang="en-US" sz="1800" dirty="0" smtClean="0"/>
              <a:t>, Mr. Heady, Mr. </a:t>
            </a:r>
            <a:r>
              <a:rPr lang="en-US" sz="1800" dirty="0" err="1" smtClean="0"/>
              <a:t>Highminded</a:t>
            </a:r>
            <a:r>
              <a:rPr lang="en-US" sz="1800" dirty="0" smtClean="0"/>
              <a:t>, Mr. Enmity Mr. Liar, Mr. Cruelty, Mr. </a:t>
            </a:r>
            <a:r>
              <a:rPr lang="en-US" sz="1800" dirty="0" err="1" smtClean="0"/>
              <a:t>Hatelight</a:t>
            </a:r>
            <a:r>
              <a:rPr lang="en-US" sz="1800" dirty="0" smtClean="0"/>
              <a:t>, and Mr. </a:t>
            </a:r>
            <a:r>
              <a:rPr lang="en-US" sz="1800" dirty="0" err="1" smtClean="0"/>
              <a:t>Nosatisfying</a:t>
            </a:r>
            <a:r>
              <a:rPr lang="en-US" sz="1800" dirty="0" smtClean="0"/>
              <a:t>. </a:t>
            </a:r>
            <a:r>
              <a:rPr lang="en-US" sz="1800" dirty="0" smtClean="0">
                <a:sym typeface="Wingdings" pitchFamily="2" charset="2"/>
              </a:rPr>
              <a:t> Each of these names </a:t>
            </a:r>
            <a:endParaRPr lang="en-US" sz="1800" u="sng" dirty="0" smtClean="0"/>
          </a:p>
          <a:p>
            <a:r>
              <a:rPr lang="en-US" sz="1800" u="sng" dirty="0" smtClean="0"/>
              <a:t>The Other Guys</a:t>
            </a:r>
            <a:r>
              <a:rPr lang="en-US" sz="1800" dirty="0" smtClean="0"/>
              <a:t>: There are beau coup others that are considered ‘honorable’ – take into account the word ‘Mr.’ as its original word was ‘lord’, a title. These men were considered revered to their townspeople. </a:t>
            </a:r>
            <a:endParaRPr lang="en-US" sz="18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1">
                    <a:lumMod val="40000"/>
                    <a:lumOff val="60000"/>
                  </a:schemeClr>
                </a:solidFill>
              </a:rPr>
              <a:t>Vanity Fair: Conflict</a:t>
            </a:r>
            <a:endParaRPr lang="en-US" sz="3200" dirty="0">
              <a:solidFill>
                <a:schemeClr val="accent1">
                  <a:lumMod val="40000"/>
                  <a:lumOff val="60000"/>
                </a:schemeClr>
              </a:solidFill>
            </a:endParaRPr>
          </a:p>
        </p:txBody>
      </p:sp>
      <p:sp>
        <p:nvSpPr>
          <p:cNvPr id="3" name="Content Placeholder 2"/>
          <p:cNvSpPr>
            <a:spLocks noGrp="1"/>
          </p:cNvSpPr>
          <p:nvPr>
            <p:ph idx="1"/>
          </p:nvPr>
        </p:nvSpPr>
        <p:spPr/>
        <p:txBody>
          <a:bodyPr/>
          <a:lstStyle/>
          <a:p>
            <a:r>
              <a:rPr lang="en-US" sz="1800" dirty="0" smtClean="0"/>
              <a:t>This is some serious conflict up in here. Faithful &amp; Christian run into some adversarial characters who are jeering at them and condemning them in their streets for not conforming to their “fair ways”. </a:t>
            </a:r>
          </a:p>
          <a:p>
            <a:r>
              <a:rPr lang="en-US" sz="1800" dirty="0" smtClean="0"/>
              <a:t>As if the crowd hatred and profanity isn’t enough, their ‘sore thumbs’ get thrown in jail and </a:t>
            </a:r>
            <a:r>
              <a:rPr lang="en-US" sz="1800" dirty="0" err="1" smtClean="0"/>
              <a:t>Faithful’s</a:t>
            </a:r>
            <a:r>
              <a:rPr lang="en-US" sz="1800" dirty="0" smtClean="0"/>
              <a:t> vocal objections to the fair put him on trial before Judge Hate Good, and a jury of the peers of the fair – not of Faithful.</a:t>
            </a:r>
          </a:p>
          <a:p>
            <a:r>
              <a:rPr lang="en-US" sz="1800" dirty="0" smtClean="0"/>
              <a:t>Although all this conflict is going on and pressing against the Pilgrims, it is important to note that they would have nothing to do with the same hatred and filth spewing that the townspeople displayed. They exuded Christ the entire time, even through </a:t>
            </a:r>
            <a:r>
              <a:rPr lang="en-US" sz="1800" dirty="0" err="1" smtClean="0"/>
              <a:t>Faithful’s</a:t>
            </a:r>
            <a:r>
              <a:rPr lang="en-US" sz="1800" dirty="0" smtClean="0"/>
              <a:t> trial. And because of that, even some in the town turned their hearts away from hating them and appreciated who they were in Christ. Perfect example of finding identity in Christ. </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40000"/>
                    <a:lumOff val="60000"/>
                  </a:schemeClr>
                </a:solidFill>
              </a:rPr>
              <a:t>Vanity Fair: Ms. Levine’s Two Cents</a:t>
            </a:r>
            <a:endParaRPr lang="en-US" sz="3200" dirty="0">
              <a:solidFill>
                <a:schemeClr val="accent1">
                  <a:lumMod val="40000"/>
                  <a:lumOff val="60000"/>
                </a:schemeClr>
              </a:solidFill>
            </a:endParaRPr>
          </a:p>
        </p:txBody>
      </p:sp>
      <p:sp>
        <p:nvSpPr>
          <p:cNvPr id="3" name="Content Placeholder 2"/>
          <p:cNvSpPr>
            <a:spLocks noGrp="1"/>
          </p:cNvSpPr>
          <p:nvPr>
            <p:ph idx="1"/>
          </p:nvPr>
        </p:nvSpPr>
        <p:spPr>
          <a:xfrm>
            <a:off x="457200" y="1219200"/>
            <a:ext cx="8229600" cy="4572000"/>
          </a:xfrm>
        </p:spPr>
        <p:txBody>
          <a:bodyPr>
            <a:noAutofit/>
          </a:bodyPr>
          <a:lstStyle/>
          <a:p>
            <a:r>
              <a:rPr lang="en-US" sz="1600" dirty="0" smtClean="0"/>
              <a:t>What set them apart from the people of Vanity Fair? Three things.</a:t>
            </a:r>
          </a:p>
          <a:p>
            <a:r>
              <a:rPr lang="en-US" sz="1600" dirty="0" smtClean="0"/>
              <a:t>Do you think it was on purpose that the four “Ring Leaders” set that fair up in the path to the Celestial City?</a:t>
            </a:r>
          </a:p>
          <a:p>
            <a:r>
              <a:rPr lang="en-US" sz="1600" dirty="0" smtClean="0"/>
              <a:t>What kind of things are being sold at the tables? We have some of these things in our lives, don’t we? Land, business, titles, promotions, children, husbands, wives, silver, desires…etc… Why are they so unimportant? Look what these things that we have are mixed with though: brothels, blood, lives, servants, precious stones, souls, etc…</a:t>
            </a:r>
          </a:p>
          <a:p>
            <a:r>
              <a:rPr lang="en-US" sz="1600" dirty="0" smtClean="0"/>
              <a:t>Connect The Prince’s experience with what happens to Faithful. Wasn’t it just so senseless? They put him on trial for being different from them – this is how offensive the Gospel is, folks. It makes evil loathe any who take up with the Cross. The aspects of Truth, kindness, meekness, and humility are completely gross, </a:t>
            </a:r>
            <a:r>
              <a:rPr lang="en-US" sz="1600" i="1" dirty="0" smtClean="0"/>
              <a:t>repulsive</a:t>
            </a:r>
            <a:r>
              <a:rPr lang="en-US" sz="1600" dirty="0" smtClean="0"/>
              <a:t> even, to those who live in the flesh. The hold of the flesh is far stronger than we give it credit for – this idea supports the fact that Christ is stronger than any other force in Creation. </a:t>
            </a:r>
          </a:p>
          <a:p>
            <a:r>
              <a:rPr lang="en-US" sz="1600" dirty="0" smtClean="0"/>
              <a:t>The “Mr.” Collection. Bunyan originally called them ‘lords’. This is a significant difference for our understanding. These men were lords of the flesh. So if you look at it from an worldly perspective…it makes sense that they put Christian on trial for trampling over their rule with their humility and barbaric tactics. To us, however, we see this as senseless, and we see the pride and lust for power that the flesh seeks. This is the human condition, folks. This is mankind’s problem.</a:t>
            </a: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40000"/>
                    <a:lumOff val="60000"/>
                  </a:schemeClr>
                </a:solidFill>
              </a:rPr>
              <a:t>Chapter 13: </a:t>
            </a:r>
            <a:r>
              <a:rPr lang="en-US" sz="3200" dirty="0" err="1" smtClean="0">
                <a:solidFill>
                  <a:schemeClr val="accent1">
                    <a:lumMod val="40000"/>
                    <a:lumOff val="60000"/>
                  </a:schemeClr>
                </a:solidFill>
              </a:rPr>
              <a:t>Moneylover</a:t>
            </a:r>
            <a:endParaRPr lang="en-US" sz="3200" dirty="0">
              <a:solidFill>
                <a:schemeClr val="accent1">
                  <a:lumMod val="40000"/>
                  <a:lumOff val="60000"/>
                </a:schemeClr>
              </a:solidFill>
            </a:endParaRPr>
          </a:p>
        </p:txBody>
      </p:sp>
      <p:sp>
        <p:nvSpPr>
          <p:cNvPr id="3" name="Content Placeholder 2"/>
          <p:cNvSpPr>
            <a:spLocks noGrp="1"/>
          </p:cNvSpPr>
          <p:nvPr>
            <p:ph idx="1"/>
          </p:nvPr>
        </p:nvSpPr>
        <p:spPr>
          <a:xfrm>
            <a:off x="457200" y="1676400"/>
            <a:ext cx="8229600" cy="4572000"/>
          </a:xfrm>
        </p:spPr>
        <p:txBody>
          <a:bodyPr/>
          <a:lstStyle/>
          <a:p>
            <a:r>
              <a:rPr lang="en-US" sz="1800" dirty="0" smtClean="0"/>
              <a:t>“Becoming religious is a virtue, regardless of the means he employs to be so.” (pg 138). The answer to this question is on pg 139. </a:t>
            </a:r>
            <a:r>
              <a:rPr lang="en-US" sz="1800" dirty="0" smtClean="0">
                <a:sym typeface="Wingdings" pitchFamily="2" charset="2"/>
              </a:rPr>
              <a:t></a:t>
            </a:r>
          </a:p>
          <a:p>
            <a:r>
              <a:rPr lang="en-US" sz="1800" dirty="0" smtClean="0">
                <a:sym typeface="Wingdings" pitchFamily="2" charset="2"/>
              </a:rPr>
              <a:t>This indicates that there is more than one way to be a Christian (John 14:6 disputes that)</a:t>
            </a:r>
          </a:p>
          <a:p>
            <a:r>
              <a:rPr lang="en-US" sz="1800" dirty="0" err="1" smtClean="0">
                <a:sym typeface="Wingdings" pitchFamily="2" charset="2"/>
              </a:rPr>
              <a:t>Moneylover</a:t>
            </a:r>
            <a:r>
              <a:rPr lang="en-US" sz="1800" dirty="0" smtClean="0">
                <a:sym typeface="Wingdings" pitchFamily="2" charset="2"/>
              </a:rPr>
              <a:t> &amp; the gang: from the city of </a:t>
            </a:r>
            <a:r>
              <a:rPr lang="en-US" sz="1800" dirty="0" err="1" smtClean="0">
                <a:sym typeface="Wingdings" pitchFamily="2" charset="2"/>
              </a:rPr>
              <a:t>Fairspeech</a:t>
            </a:r>
            <a:endParaRPr lang="en-US" sz="1800" dirty="0" smtClean="0">
              <a:sym typeface="Wingdings" pitchFamily="2" charset="2"/>
            </a:endParaRPr>
          </a:p>
          <a:p>
            <a:r>
              <a:rPr lang="en-US" sz="1800" dirty="0" smtClean="0">
                <a:sym typeface="Wingdings" pitchFamily="2" charset="2"/>
              </a:rPr>
              <a:t>They use human reason &amp; logic to justify their actions (the flesh)</a:t>
            </a:r>
          </a:p>
          <a:p>
            <a:r>
              <a:rPr lang="en-US" sz="1800" dirty="0" smtClean="0">
                <a:sym typeface="Wingdings" pitchFamily="2" charset="2"/>
              </a:rPr>
              <a:t>These men are pompous</a:t>
            </a:r>
          </a:p>
          <a:p>
            <a:r>
              <a:rPr lang="en-US" sz="1800" dirty="0" smtClean="0">
                <a:sym typeface="Wingdings" pitchFamily="2" charset="2"/>
              </a:rPr>
              <a:t>They are living on “milk” versus “meat” </a:t>
            </a:r>
          </a:p>
          <a:p>
            <a:r>
              <a:rPr lang="en-US" sz="1800" dirty="0" smtClean="0">
                <a:sym typeface="Wingdings" pitchFamily="2" charset="2"/>
              </a:rPr>
              <a:t>Only want God for His blessings and not for His relationship </a:t>
            </a:r>
          </a:p>
          <a:p>
            <a:r>
              <a:rPr lang="en-US" sz="1800" dirty="0" smtClean="0">
                <a:sym typeface="Wingdings" pitchFamily="2" charset="2"/>
              </a:rPr>
              <a:t>Blaring lack of submission; came to God on their terms and not his</a:t>
            </a:r>
          </a:p>
          <a:p>
            <a:r>
              <a:rPr lang="en-US" sz="1800" dirty="0" smtClean="0">
                <a:sym typeface="Wingdings" pitchFamily="2" charset="2"/>
              </a:rPr>
              <a:t>Do not seek blessing</a:t>
            </a:r>
          </a:p>
          <a:p>
            <a:r>
              <a:rPr lang="en-US" sz="1800" dirty="0" smtClean="0">
                <a:sym typeface="Wingdings" pitchFamily="2" charset="2"/>
              </a:rPr>
              <a:t>Humanism – it’s all about  me</a:t>
            </a:r>
          </a:p>
          <a:p>
            <a:r>
              <a:rPr lang="en-US" sz="1800" dirty="0" smtClean="0">
                <a:sym typeface="Wingdings" pitchFamily="2" charset="2"/>
              </a:rPr>
              <a:t>Pharisees  same religion (sought money &amp; sought power) </a:t>
            </a:r>
          </a:p>
          <a:p>
            <a:r>
              <a:rPr lang="en-US" sz="1800" dirty="0" smtClean="0">
                <a:sym typeface="Wingdings" pitchFamily="2" charset="2"/>
              </a:rPr>
              <a:t>Fear of God – these people have none</a:t>
            </a:r>
            <a:endParaRPr lang="en-US"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1">
                    <a:lumMod val="40000"/>
                    <a:lumOff val="60000"/>
                  </a:schemeClr>
                </a:solidFill>
              </a:rPr>
              <a:t>Chapter 13: Demas</a:t>
            </a:r>
            <a:endParaRPr lang="en-US" sz="3200" dirty="0">
              <a:solidFill>
                <a:schemeClr val="accent1">
                  <a:lumMod val="40000"/>
                  <a:lumOff val="60000"/>
                </a:schemeClr>
              </a:solidFill>
            </a:endParaRPr>
          </a:p>
        </p:txBody>
      </p:sp>
      <p:sp>
        <p:nvSpPr>
          <p:cNvPr id="3" name="Content Placeholder 2"/>
          <p:cNvSpPr>
            <a:spLocks noGrp="1"/>
          </p:cNvSpPr>
          <p:nvPr>
            <p:ph idx="1"/>
          </p:nvPr>
        </p:nvSpPr>
        <p:spPr>
          <a:xfrm>
            <a:off x="457200" y="1600200"/>
            <a:ext cx="5029200" cy="4975192"/>
          </a:xfrm>
        </p:spPr>
        <p:txBody>
          <a:bodyPr/>
          <a:lstStyle/>
          <a:p>
            <a:r>
              <a:rPr lang="en-US" sz="1800" dirty="0" smtClean="0"/>
              <a:t>The luxurious plain = Ease</a:t>
            </a:r>
          </a:p>
          <a:p>
            <a:r>
              <a:rPr lang="en-US" sz="1800" dirty="0" smtClean="0"/>
              <a:t>Demas meets them at the entrance to the silver mine</a:t>
            </a:r>
          </a:p>
          <a:p>
            <a:r>
              <a:rPr lang="en-US" sz="1800" dirty="0" smtClean="0"/>
              <a:t>Silver mine is the dangerous place</a:t>
            </a:r>
          </a:p>
          <a:p>
            <a:r>
              <a:rPr lang="en-US" sz="1800" dirty="0" smtClean="0"/>
              <a:t>Demas is like a persistent sin</a:t>
            </a:r>
          </a:p>
          <a:p>
            <a:r>
              <a:rPr lang="en-US" sz="1800" dirty="0" smtClean="0"/>
              <a:t>Our shame can always turn us to appreciate God’s grace (when Hopeful is shamed about wanting to go to the silver mine)</a:t>
            </a:r>
          </a:p>
          <a:p>
            <a:r>
              <a:rPr lang="en-US" sz="1800" dirty="0" smtClean="0"/>
              <a:t>We always get rewarded in the end, but we do not seek the reward instead of the relationship. We are only benefited by it in light of the relationship. </a:t>
            </a:r>
            <a:endParaRPr lang="en-US" sz="1800" dirty="0"/>
          </a:p>
        </p:txBody>
      </p:sp>
      <p:pic>
        <p:nvPicPr>
          <p:cNvPr id="4" name="Picture 3" descr="Demas.jpg"/>
          <p:cNvPicPr>
            <a:picLocks noChangeAspect="1"/>
          </p:cNvPicPr>
          <p:nvPr/>
        </p:nvPicPr>
        <p:blipFill>
          <a:blip r:embed="rId2" cstate="print"/>
          <a:stretch>
            <a:fillRect/>
          </a:stretch>
        </p:blipFill>
        <p:spPr>
          <a:xfrm>
            <a:off x="5715000" y="1295400"/>
            <a:ext cx="3037114" cy="4724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1">
                    <a:lumMod val="40000"/>
                    <a:lumOff val="60000"/>
                  </a:schemeClr>
                </a:solidFill>
              </a:rPr>
              <a:t>Chapter 14: The Pilgrims Deal with Giant Despair </a:t>
            </a:r>
            <a:endParaRPr lang="en-US" sz="3200" dirty="0">
              <a:solidFill>
                <a:schemeClr val="accent1">
                  <a:lumMod val="40000"/>
                  <a:lumOff val="60000"/>
                </a:schemeClr>
              </a:solidFill>
            </a:endParaRPr>
          </a:p>
        </p:txBody>
      </p:sp>
      <p:pic>
        <p:nvPicPr>
          <p:cNvPr id="4" name="Content Placeholder 3" descr="doubting-castle.jpg"/>
          <p:cNvPicPr>
            <a:picLocks noGrp="1" noChangeAspect="1"/>
          </p:cNvPicPr>
          <p:nvPr>
            <p:ph idx="1"/>
          </p:nvPr>
        </p:nvPicPr>
        <p:blipFill>
          <a:blip r:embed="rId2" cstate="print"/>
          <a:stretch>
            <a:fillRect/>
          </a:stretch>
        </p:blipFill>
        <p:spPr>
          <a:xfrm>
            <a:off x="2286000" y="1882775"/>
            <a:ext cx="4572000" cy="4572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40000"/>
                    <a:lumOff val="60000"/>
                  </a:schemeClr>
                </a:solidFill>
              </a:rPr>
              <a:t>Chapter 14 Thoughts…</a:t>
            </a:r>
            <a:endParaRPr lang="en-US" sz="3200" dirty="0">
              <a:solidFill>
                <a:schemeClr val="accent1">
                  <a:lumMod val="40000"/>
                  <a:lumOff val="60000"/>
                </a:schemeClr>
              </a:solidFill>
            </a:endParaRPr>
          </a:p>
        </p:txBody>
      </p:sp>
      <p:sp>
        <p:nvSpPr>
          <p:cNvPr id="3" name="Content Placeholder 2"/>
          <p:cNvSpPr>
            <a:spLocks noGrp="1"/>
          </p:cNvSpPr>
          <p:nvPr>
            <p:ph idx="1"/>
          </p:nvPr>
        </p:nvSpPr>
        <p:spPr/>
        <p:txBody>
          <a:bodyPr/>
          <a:lstStyle/>
          <a:p>
            <a:r>
              <a:rPr lang="en-US" sz="1400" dirty="0" smtClean="0"/>
              <a:t>Jesus said, “It were better for him that a millstone were hanged about his neck, and he cast into the sea, than that he should offend one of these little ones.” [Luke 17:2]</a:t>
            </a:r>
            <a:br>
              <a:rPr lang="en-US" sz="1400" dirty="0" smtClean="0"/>
            </a:br>
            <a:r>
              <a:rPr lang="en-US" sz="1400" dirty="0" smtClean="0"/>
              <a:t>-This verse was when Jesus had the little children come to him, and he used them as an example for new Christians being led astray. Christian’s sins are always forgiven, and they will move on, but this is one of the gravest sins. </a:t>
            </a:r>
          </a:p>
          <a:p>
            <a:r>
              <a:rPr lang="en-US" sz="1400" dirty="0" smtClean="0"/>
              <a:t>Against better instincts, Hopeful still followed Christian down that path out of respect for his spiritual and possibly physical elder. </a:t>
            </a:r>
          </a:p>
          <a:p>
            <a:r>
              <a:rPr lang="en-US" sz="1400" dirty="0" smtClean="0"/>
              <a:t>Bunyan’s dreaming narrator points out that it is easier to stray out of the Way when you’re in the way than to stray from it when you’re out of it.</a:t>
            </a:r>
          </a:p>
          <a:p>
            <a:r>
              <a:rPr lang="en-US" sz="1400" dirty="0" smtClean="0"/>
              <a:t>Doubting Castle – owned by Giant Despair (The things that happen when we are “not ourselves” in the Way, like Christian)</a:t>
            </a:r>
          </a:p>
          <a:p>
            <a:r>
              <a:rPr lang="en-US" sz="1400" dirty="0" smtClean="0"/>
              <a:t>They’re trapped for days without food, with serious injury and fear of death by crushing.</a:t>
            </a:r>
          </a:p>
          <a:p>
            <a:r>
              <a:rPr lang="en-US" sz="1400" dirty="0" smtClean="0"/>
              <a:t>Despair can definitely being from our own doing, and it often leads to self-pity</a:t>
            </a:r>
          </a:p>
          <a:p>
            <a:r>
              <a:rPr lang="en-US" sz="1400" dirty="0" smtClean="0"/>
              <a:t>Suicide kills the body AND the soul</a:t>
            </a:r>
          </a:p>
          <a:p>
            <a:r>
              <a:rPr lang="en-US" sz="1400" dirty="0" smtClean="0"/>
              <a:t>Christian’s in a bad place at this point</a:t>
            </a:r>
          </a:p>
          <a:p>
            <a:r>
              <a:rPr lang="en-US" sz="1400" dirty="0" smtClean="0"/>
              <a:t>Hopeful encourages him when all seems lost – this is our job as Christians</a:t>
            </a:r>
          </a:p>
          <a:p>
            <a:r>
              <a:rPr lang="en-US" sz="1400" smtClean="0"/>
              <a:t>Key near his heart called Promise opens any gate in Doubting Castle. </a:t>
            </a:r>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5092</TotalTime>
  <Words>1274</Words>
  <Application>Microsoft Office PowerPoint</Application>
  <PresentationFormat>On-screen Show (4:3)</PresentationFormat>
  <Paragraphs>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Pilgrim’s Progress: Chapters 12-20</vt:lpstr>
      <vt:lpstr>Chapter 12: The Pilgrim’s Suffer at the Vanity Fair</vt:lpstr>
      <vt:lpstr>Vanity Fair: Characters</vt:lpstr>
      <vt:lpstr>Vanity Fair: Conflict</vt:lpstr>
      <vt:lpstr>Vanity Fair: Ms. Levine’s Two Cents</vt:lpstr>
      <vt:lpstr>Chapter 13: Moneylover</vt:lpstr>
      <vt:lpstr>Chapter 13: Demas</vt:lpstr>
      <vt:lpstr>Chapter 14: The Pilgrims Deal with Giant Despair </vt:lpstr>
      <vt:lpstr>Chapter 14 Thoughts…</vt:lpstr>
      <vt:lpstr>Chapter 15: The Shepherds </vt:lpstr>
      <vt:lpstr>Chapter 16: Ignorance</vt:lpstr>
      <vt:lpstr>Chapter 17: </vt:lpstr>
      <vt:lpstr>Chapter 18</vt:lpstr>
      <vt:lpstr>Chapter 19: Ignorance, Pt. II</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Pilgrim’s Progress: Chapters 12-20</dc:title>
  <dc:creator>Kristy E. Levine</dc:creator>
  <cp:lastModifiedBy>Kristy E. Levine</cp:lastModifiedBy>
  <cp:revision>288</cp:revision>
  <dcterms:created xsi:type="dcterms:W3CDTF">2013-02-04T01:48:40Z</dcterms:created>
  <dcterms:modified xsi:type="dcterms:W3CDTF">2013-02-17T21:04:34Z</dcterms:modified>
</cp:coreProperties>
</file>