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99CFAB-E983-4B74-B756-C231CB200B1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48AE76-572B-4341-92C7-2DA29BCE9D6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Romantics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not all chocolates and flowers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some events in your life that are innocent or experienced? </a:t>
            </a:r>
          </a:p>
          <a:p>
            <a:r>
              <a:rPr lang="en-US" sz="2400" dirty="0" smtClean="0"/>
              <a:t>Take the handout and in the </a:t>
            </a:r>
            <a:br>
              <a:rPr lang="en-US" sz="2400" dirty="0" smtClean="0"/>
            </a:br>
            <a:r>
              <a:rPr lang="en-US" sz="2400" dirty="0" smtClean="0"/>
              <a:t>remainder of class, write your </a:t>
            </a:r>
            <a:br>
              <a:rPr lang="en-US" sz="2400" dirty="0" smtClean="0"/>
            </a:br>
            <a:r>
              <a:rPr lang="en-US" sz="2400" dirty="0" smtClean="0"/>
              <a:t>own poems of experience &amp; </a:t>
            </a:r>
            <a:br>
              <a:rPr lang="en-US" sz="2400" dirty="0" smtClean="0"/>
            </a:br>
            <a:r>
              <a:rPr lang="en-US" sz="2400" dirty="0" smtClean="0"/>
              <a:t>innocence. If you do not finish </a:t>
            </a:r>
            <a:br>
              <a:rPr lang="en-US" sz="2400" dirty="0" smtClean="0"/>
            </a:br>
            <a:r>
              <a:rPr lang="en-US" sz="2400" dirty="0" smtClean="0"/>
              <a:t>in class, finish it for </a:t>
            </a:r>
            <a:br>
              <a:rPr lang="en-US" sz="2400" dirty="0" smtClean="0"/>
            </a:br>
            <a:r>
              <a:rPr lang="en-US" sz="2400" dirty="0" smtClean="0"/>
              <a:t>homework, and bring it back. </a:t>
            </a:r>
            <a:br>
              <a:rPr lang="en-US" sz="2400" dirty="0" smtClean="0"/>
            </a:br>
            <a:r>
              <a:rPr lang="en-US" sz="2400" dirty="0" smtClean="0"/>
              <a:t>We’ll share them in class </a:t>
            </a:r>
            <a:br>
              <a:rPr lang="en-US" sz="2400" dirty="0" smtClean="0"/>
            </a:br>
            <a:r>
              <a:rPr lang="en-US" sz="2400" dirty="0" smtClean="0"/>
              <a:t>tomorrow. </a:t>
            </a:r>
            <a:r>
              <a:rPr lang="en-US" sz="2400" dirty="0" smtClean="0">
                <a:sym typeface="Wingdings" pitchFamily="2" charset="2"/>
              </a:rPr>
              <a:t>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Boromir_Assign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8194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REALLY Basic 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Started with the French Revolution (1789)</a:t>
            </a:r>
          </a:p>
          <a:p>
            <a:r>
              <a:rPr lang="en-US" sz="2000" dirty="0" smtClean="0"/>
              <a:t>England was changing from agriculture to industry</a:t>
            </a:r>
          </a:p>
          <a:p>
            <a:r>
              <a:rPr lang="en-US" sz="2000" dirty="0" smtClean="0"/>
              <a:t>The ‘masses’ were tired, hungry, and overworked</a:t>
            </a:r>
          </a:p>
          <a:p>
            <a:r>
              <a:rPr lang="en-US" sz="2000" dirty="0" smtClean="0"/>
              <a:t>“It was the best of times…” </a:t>
            </a:r>
          </a:p>
          <a:p>
            <a:r>
              <a:rPr lang="en-US" sz="2000" dirty="0" smtClean="0"/>
              <a:t>Napoleon Bonaparte became the new dictator (crazy short guy, really quite vicious &amp; brilliant)</a:t>
            </a:r>
          </a:p>
          <a:p>
            <a:r>
              <a:rPr lang="en-US" sz="2000" dirty="0" smtClean="0"/>
              <a:t>England’s reaction to ‘revolution’ (America, France): Fail sauce. Went after Napoleon, too. </a:t>
            </a:r>
          </a:p>
          <a:p>
            <a:r>
              <a:rPr lang="en-US" sz="2000" dirty="0" smtClean="0"/>
              <a:t>After success in the war with Napoleon, England was able to settle into the Industrial Revolution…where they gained a whole new mess of social problems. </a:t>
            </a:r>
            <a:br>
              <a:rPr lang="en-US" sz="2000" dirty="0" smtClean="0"/>
            </a:br>
            <a:r>
              <a:rPr lang="en-US" sz="2000" dirty="0" smtClean="0"/>
              <a:t>	-Children workers</a:t>
            </a:r>
            <a:br>
              <a:rPr lang="en-US" sz="2000" dirty="0" smtClean="0"/>
            </a:br>
            <a:r>
              <a:rPr lang="en-US" sz="2000" dirty="0" smtClean="0"/>
              <a:t>	-Many men losing land to “corporate” change</a:t>
            </a:r>
            <a:br>
              <a:rPr lang="en-US" sz="2000" dirty="0" smtClean="0"/>
            </a:br>
            <a:r>
              <a:rPr lang="en-US" sz="2000" dirty="0" smtClean="0"/>
              <a:t>	-Migration to city caused overcrowding &amp; awful living conditions</a:t>
            </a:r>
          </a:p>
          <a:p>
            <a:r>
              <a:rPr lang="en-US" sz="2000" dirty="0" smtClean="0"/>
              <a:t>Laissez faire (les’ a </a:t>
            </a:r>
            <a:r>
              <a:rPr lang="en-US" sz="2000" dirty="0" err="1" smtClean="0"/>
              <a:t>fer</a:t>
            </a:r>
            <a:r>
              <a:rPr lang="en-US" sz="2000" dirty="0" smtClean="0"/>
              <a:t>) – rich got richer, poor got poorer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Revolution in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922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Romantic period: sparked by history &amp; by the prior writing/philosophical period (Skepticism of the Augustans)</a:t>
            </a:r>
          </a:p>
          <a:p>
            <a:r>
              <a:rPr lang="en-US" dirty="0" smtClean="0"/>
              <a:t>Three meanings:</a:t>
            </a:r>
            <a:br>
              <a:rPr lang="en-US" dirty="0" smtClean="0"/>
            </a:br>
            <a:r>
              <a:rPr lang="en-US" dirty="0" smtClean="0"/>
              <a:t>	1) Child-like Wonder</a:t>
            </a:r>
            <a:br>
              <a:rPr lang="en-US" dirty="0" smtClean="0"/>
            </a:br>
            <a:r>
              <a:rPr lang="en-US" dirty="0" smtClean="0"/>
              <a:t>	2) Social Idealism</a:t>
            </a:r>
            <a:br>
              <a:rPr lang="en-US" dirty="0" smtClean="0"/>
            </a:br>
            <a:r>
              <a:rPr lang="en-US" dirty="0" smtClean="0"/>
              <a:t>	3) Adaptation to Change</a:t>
            </a:r>
          </a:p>
          <a:p>
            <a:r>
              <a:rPr lang="en-US" dirty="0" smtClean="0"/>
              <a:t>Embraced nature, the imagination, the individual, and distant writings (the past, dreams, the future).</a:t>
            </a:r>
          </a:p>
          <a:p>
            <a:r>
              <a:rPr lang="en-US" dirty="0" smtClean="0"/>
              <a:t>Strayed from reason &amp; logic to evoke emotion &amp; imagination (qualities of the Medieval period before the revolutions)</a:t>
            </a:r>
          </a:p>
          <a:p>
            <a:r>
              <a:rPr lang="en-US" dirty="0" smtClean="0"/>
              <a:t>Lyrical Ballads </a:t>
            </a:r>
          </a:p>
          <a:p>
            <a:r>
              <a:rPr lang="en-US" dirty="0" smtClean="0"/>
              <a:t>Poets of this time: </a:t>
            </a:r>
            <a:br>
              <a:rPr lang="en-US" dirty="0" smtClean="0"/>
            </a:br>
            <a:r>
              <a:rPr lang="en-US" dirty="0" smtClean="0"/>
              <a:t>	-William Blake </a:t>
            </a:r>
            <a:br>
              <a:rPr lang="en-US" dirty="0" smtClean="0"/>
            </a:br>
            <a:r>
              <a:rPr lang="en-US" dirty="0" smtClean="0"/>
              <a:t>	-William Wordsworth</a:t>
            </a:r>
            <a:br>
              <a:rPr lang="en-US" dirty="0" smtClean="0"/>
            </a:br>
            <a:r>
              <a:rPr lang="en-US" dirty="0" smtClean="0"/>
              <a:t>	-Samuel Taylor Coleridge</a:t>
            </a:r>
            <a:br>
              <a:rPr lang="en-US" dirty="0" smtClean="0"/>
            </a:br>
            <a:r>
              <a:rPr lang="en-US" dirty="0" smtClean="0"/>
              <a:t>	-Percy </a:t>
            </a:r>
            <a:r>
              <a:rPr lang="en-US" dirty="0" err="1" smtClean="0"/>
              <a:t>Bysshe</a:t>
            </a:r>
            <a:r>
              <a:rPr lang="en-US" dirty="0" smtClean="0"/>
              <a:t> Shelley</a:t>
            </a:r>
            <a:br>
              <a:rPr lang="en-US" dirty="0" smtClean="0"/>
            </a:br>
            <a:r>
              <a:rPr lang="en-US" dirty="0" smtClean="0"/>
              <a:t>	-John Keats</a:t>
            </a:r>
            <a:br>
              <a:rPr lang="en-US" dirty="0" smtClean="0"/>
            </a:br>
            <a:r>
              <a:rPr lang="en-US" dirty="0" smtClean="0"/>
              <a:t>	-George Gordon, Lord Byron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Blake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Wrote </a:t>
            </a:r>
            <a:r>
              <a:rPr lang="en-US" sz="2000" i="1" dirty="0" smtClean="0"/>
              <a:t>Songs of Innocence</a:t>
            </a:r>
            <a:r>
              <a:rPr lang="en-US" sz="2000" dirty="0" smtClean="0"/>
              <a:t> and </a:t>
            </a:r>
            <a:r>
              <a:rPr lang="en-US" sz="2000" i="1" dirty="0" smtClean="0"/>
              <a:t>Songs of Experience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Religious in tone; more importantly, expressed the state of mind in a distorted, limited fashion. </a:t>
            </a:r>
            <a:br>
              <a:rPr lang="en-US" sz="2000" dirty="0" smtClean="0"/>
            </a:br>
            <a:r>
              <a:rPr lang="en-US" sz="2000" dirty="0" smtClean="0"/>
              <a:t>	-Innocence: ignorance (limiting)</a:t>
            </a:r>
            <a:br>
              <a:rPr lang="en-US" sz="2000" dirty="0" smtClean="0"/>
            </a:br>
            <a:r>
              <a:rPr lang="en-US" sz="2000" dirty="0" smtClean="0"/>
              <a:t>	-Experience: abandoned ignorance (limiting)</a:t>
            </a:r>
            <a:endParaRPr lang="en-US" dirty="0" smtClean="0"/>
          </a:p>
          <a:p>
            <a:r>
              <a:rPr lang="en-US" sz="2000" dirty="0" smtClean="0"/>
              <a:t>Fascinated with the Bible – wanted answers to profound questions about good &amp; evil</a:t>
            </a:r>
          </a:p>
          <a:p>
            <a:r>
              <a:rPr lang="en-US" sz="2000" dirty="0" smtClean="0"/>
              <a:t>Concluded that progress comes from contradiction &amp; duality</a:t>
            </a:r>
          </a:p>
          <a:p>
            <a:r>
              <a:rPr lang="en-US" sz="2000" dirty="0" smtClean="0"/>
              <a:t>Humans embody contrary states of good &amp; evil</a:t>
            </a:r>
          </a:p>
          <a:p>
            <a:r>
              <a:rPr lang="en-US" sz="2000" dirty="0" smtClean="0"/>
              <a:t>Symbolism: literal &amp; figurative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i="1" dirty="0" err="1" smtClean="0"/>
              <a:t>Tyger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As we read, think about this as a poem of ‘experience’. </a:t>
            </a:r>
          </a:p>
          <a:p>
            <a:r>
              <a:rPr lang="en-US" sz="2000" dirty="0" smtClean="0"/>
              <a:t>Tiger as a symbol for revolution </a:t>
            </a:r>
            <a:br>
              <a:rPr lang="en-US" sz="2000" dirty="0" smtClean="0"/>
            </a:br>
            <a:r>
              <a:rPr lang="en-US" sz="2000" dirty="0" smtClean="0"/>
              <a:t>(Positive but volatile)</a:t>
            </a:r>
            <a:endParaRPr lang="en-US" sz="2000" dirty="0" smtClean="0"/>
          </a:p>
          <a:p>
            <a:r>
              <a:rPr lang="en-US" sz="2000" dirty="0" smtClean="0"/>
              <a:t>Parallelism: rhythm &amp; repetition </a:t>
            </a:r>
          </a:p>
          <a:p>
            <a:r>
              <a:rPr lang="en-US" sz="2000" dirty="0" smtClean="0"/>
              <a:t>Once you revolt, there is no turning back </a:t>
            </a:r>
          </a:p>
          <a:p>
            <a:r>
              <a:rPr lang="en-US" sz="2000" dirty="0" smtClean="0"/>
              <a:t>“Fearful symmetry” – duality </a:t>
            </a:r>
          </a:p>
          <a:p>
            <a:r>
              <a:rPr lang="en-US" sz="2000" dirty="0" smtClean="0"/>
              <a:t>Could find a tinge of regret with the </a:t>
            </a:r>
            <a:br>
              <a:rPr lang="en-US" sz="2000" dirty="0" smtClean="0"/>
            </a:br>
            <a:r>
              <a:rPr lang="en-US" sz="2000" dirty="0" smtClean="0"/>
              <a:t>acknowledgement of sin entering earth/man </a:t>
            </a:r>
            <a:br>
              <a:rPr lang="en-US" sz="2000" dirty="0" smtClean="0"/>
            </a:br>
            <a:r>
              <a:rPr lang="en-US" sz="2000" dirty="0" smtClean="0"/>
              <a:t>(line 17)</a:t>
            </a:r>
          </a:p>
          <a:p>
            <a:r>
              <a:rPr lang="en-US" sz="2000" dirty="0" smtClean="0"/>
              <a:t>Lines 1-2: what visual image is created?</a:t>
            </a:r>
          </a:p>
          <a:p>
            <a:r>
              <a:rPr lang="en-US" sz="2000" dirty="0" smtClean="0"/>
              <a:t> What effect do we get from the parallel</a:t>
            </a:r>
            <a:br>
              <a:rPr lang="en-US" sz="2000" dirty="0" smtClean="0"/>
            </a:br>
            <a:r>
              <a:rPr lang="en-US" sz="2000" dirty="0" smtClean="0"/>
              <a:t>structures in stanza 4?</a:t>
            </a:r>
          </a:p>
          <a:p>
            <a:r>
              <a:rPr lang="en-US" sz="2000" dirty="0" smtClean="0"/>
              <a:t>What does Blake imply with his line 20</a:t>
            </a:r>
            <a:br>
              <a:rPr lang="en-US" sz="2000" dirty="0" smtClean="0"/>
            </a:br>
            <a:r>
              <a:rPr lang="en-US" sz="2000" dirty="0" smtClean="0"/>
              <a:t>question?</a:t>
            </a:r>
          </a:p>
        </p:txBody>
      </p:sp>
      <p:pic>
        <p:nvPicPr>
          <p:cNvPr id="4" name="Picture 3" descr="220px-The_Tyger_BM_a_1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244437"/>
            <a:ext cx="2743200" cy="46135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Lamb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As we read, think about this as a poem </a:t>
            </a:r>
            <a:br>
              <a:rPr lang="en-US" sz="2000" dirty="0" smtClean="0"/>
            </a:br>
            <a:r>
              <a:rPr lang="en-US" sz="2000" dirty="0" smtClean="0"/>
              <a:t>of innocence </a:t>
            </a:r>
          </a:p>
          <a:p>
            <a:r>
              <a:rPr lang="en-US" sz="2000" dirty="0" smtClean="0"/>
              <a:t>Contrast to </a:t>
            </a:r>
            <a:r>
              <a:rPr lang="en-US" sz="2000" i="1" dirty="0" smtClean="0"/>
              <a:t>The </a:t>
            </a:r>
            <a:r>
              <a:rPr lang="en-US" sz="2000" i="1" dirty="0" err="1" smtClean="0"/>
              <a:t>Tyger</a:t>
            </a:r>
            <a:r>
              <a:rPr lang="en-US" sz="2000" i="1" dirty="0" smtClean="0"/>
              <a:t>; </a:t>
            </a:r>
            <a:br>
              <a:rPr lang="en-US" sz="2000" i="1" dirty="0" smtClean="0"/>
            </a:br>
            <a:r>
              <a:rPr lang="en-US" sz="2000" dirty="0" smtClean="0"/>
              <a:t>already see the ‘good’?</a:t>
            </a:r>
          </a:p>
          <a:p>
            <a:r>
              <a:rPr lang="en-US" sz="2000" dirty="0" smtClean="0"/>
              <a:t>Lamb as a symbol for Christ</a:t>
            </a:r>
          </a:p>
          <a:p>
            <a:r>
              <a:rPr lang="en-US" sz="2000" dirty="0" smtClean="0"/>
              <a:t>A viewpoint of innocence </a:t>
            </a:r>
          </a:p>
          <a:p>
            <a:r>
              <a:rPr lang="en-US" sz="2000" dirty="0" smtClean="0"/>
              <a:t>Emotions from the description of the </a:t>
            </a:r>
            <a:br>
              <a:rPr lang="en-US" sz="2000" dirty="0" smtClean="0"/>
            </a:br>
            <a:r>
              <a:rPr lang="en-US" sz="2000" dirty="0" smtClean="0"/>
              <a:t>lamb?</a:t>
            </a:r>
          </a:p>
          <a:p>
            <a:r>
              <a:rPr lang="en-US" sz="2000" dirty="0" smtClean="0"/>
              <a:t>Words where you felt these emotions?</a:t>
            </a:r>
          </a:p>
          <a:p>
            <a:r>
              <a:rPr lang="en-US" sz="2000" dirty="0" smtClean="0"/>
              <a:t>How do we know who ‘He’ is?</a:t>
            </a:r>
          </a:p>
          <a:p>
            <a:r>
              <a:rPr lang="en-US" sz="2000" dirty="0" smtClean="0"/>
              <a:t>Where is the explicit Christian</a:t>
            </a:r>
            <a:br>
              <a:rPr lang="en-US" sz="2000" dirty="0" smtClean="0"/>
            </a:br>
            <a:r>
              <a:rPr lang="en-US" sz="2000" dirty="0" smtClean="0"/>
              <a:t>symbolism?</a:t>
            </a:r>
          </a:p>
          <a:p>
            <a:r>
              <a:rPr lang="en-US" sz="2000" dirty="0" smtClean="0"/>
              <a:t>What is the difference in pace between</a:t>
            </a:r>
            <a:br>
              <a:rPr lang="en-US" sz="2000" dirty="0" smtClean="0"/>
            </a:br>
            <a:r>
              <a:rPr lang="en-US" sz="2000" i="1" dirty="0" smtClean="0"/>
              <a:t>The Lamb </a:t>
            </a:r>
            <a:r>
              <a:rPr lang="en-US" sz="2000" dirty="0" smtClean="0"/>
              <a:t>and </a:t>
            </a:r>
            <a:r>
              <a:rPr lang="en-US" sz="2000" i="1" dirty="0" smtClean="0"/>
              <a:t>The </a:t>
            </a:r>
            <a:r>
              <a:rPr lang="en-US" sz="2000" i="1" dirty="0" err="1" smtClean="0"/>
              <a:t>Tyger</a:t>
            </a:r>
            <a:r>
              <a:rPr lang="en-US" sz="2000" dirty="0" smtClean="0"/>
              <a:t>?</a:t>
            </a:r>
          </a:p>
        </p:txBody>
      </p:sp>
      <p:pic>
        <p:nvPicPr>
          <p:cNvPr id="4" name="Picture 3" descr="Life_of_William_Blake_(1880),_Volume_1,_Songs_of_Innocence_-_The_La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599" y="838200"/>
            <a:ext cx="3730171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Chimney Sweeper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Innocence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From </a:t>
            </a:r>
            <a:r>
              <a:rPr lang="en-US" sz="2000" i="1" dirty="0" smtClean="0"/>
              <a:t>Songs of Innocence </a:t>
            </a:r>
            <a:r>
              <a:rPr lang="en-US" sz="2000" dirty="0" smtClean="0"/>
              <a:t>and </a:t>
            </a:r>
            <a:r>
              <a:rPr lang="en-US" sz="2000" i="1" dirty="0" smtClean="0"/>
              <a:t>Songs of Experience</a:t>
            </a:r>
            <a:endParaRPr lang="en-US" dirty="0" smtClean="0"/>
          </a:p>
          <a:p>
            <a:r>
              <a:rPr lang="en-US" sz="2000" dirty="0" smtClean="0"/>
              <a:t>Poor children were used to clean the chimneys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-Dangerous &amp; children were ill-treated</a:t>
            </a:r>
          </a:p>
          <a:p>
            <a:r>
              <a:rPr lang="en-US" sz="2000" dirty="0" smtClean="0"/>
              <a:t>Parallelism – examples in the text?</a:t>
            </a:r>
          </a:p>
          <a:p>
            <a:r>
              <a:rPr lang="en-US" sz="2000" dirty="0" smtClean="0"/>
              <a:t>Purpose of the parallelism? </a:t>
            </a:r>
            <a:br>
              <a:rPr lang="en-US" sz="2000" dirty="0" smtClean="0"/>
            </a:br>
            <a:r>
              <a:rPr lang="en-US" sz="2000" dirty="0" smtClean="0"/>
              <a:t>(Remember who the speaker </a:t>
            </a:r>
            <a:br>
              <a:rPr lang="en-US" sz="2000" dirty="0" smtClean="0"/>
            </a:br>
            <a:r>
              <a:rPr lang="en-US" sz="2000" dirty="0" smtClean="0"/>
              <a:t>is?)</a:t>
            </a:r>
          </a:p>
          <a:p>
            <a:r>
              <a:rPr lang="en-US" sz="2000" dirty="0" smtClean="0"/>
              <a:t>The speaker is optimistically </a:t>
            </a:r>
            <a:br>
              <a:rPr lang="en-US" sz="2000" dirty="0" smtClean="0"/>
            </a:br>
            <a:r>
              <a:rPr lang="en-US" sz="2000" dirty="0" smtClean="0"/>
              <a:t>trying cheer up a hopeless </a:t>
            </a:r>
            <a:br>
              <a:rPr lang="en-US" sz="2000" dirty="0" smtClean="0"/>
            </a:br>
            <a:r>
              <a:rPr lang="en-US" sz="2000" dirty="0" smtClean="0"/>
              <a:t>situation </a:t>
            </a:r>
          </a:p>
          <a:p>
            <a:r>
              <a:rPr lang="en-US" sz="2000" dirty="0" smtClean="0"/>
              <a:t>What could “coffins of black” </a:t>
            </a:r>
            <a:br>
              <a:rPr lang="en-US" sz="2000" dirty="0" smtClean="0"/>
            </a:br>
            <a:r>
              <a:rPr lang="en-US" sz="2000" dirty="0" smtClean="0"/>
              <a:t>be a symbol for other than </a:t>
            </a:r>
            <a:br>
              <a:rPr lang="en-US" sz="2000" dirty="0" smtClean="0"/>
            </a:br>
            <a:r>
              <a:rPr lang="en-US" sz="2000" dirty="0" smtClean="0"/>
              <a:t>death? </a:t>
            </a:r>
          </a:p>
          <a:p>
            <a:r>
              <a:rPr lang="en-US" sz="2000" dirty="0" smtClean="0"/>
              <a:t>Why does the speaker’s </a:t>
            </a:r>
            <a:br>
              <a:rPr lang="en-US" sz="2000" dirty="0" smtClean="0"/>
            </a:br>
            <a:r>
              <a:rPr lang="en-US" sz="2000" dirty="0" smtClean="0"/>
              <a:t>simplistic faith make us cringe </a:t>
            </a:r>
            <a:br>
              <a:rPr lang="en-US" sz="2000" dirty="0" smtClean="0"/>
            </a:br>
            <a:r>
              <a:rPr lang="en-US" sz="2000" dirty="0" smtClean="0"/>
              <a:t>when we get to the last line? </a:t>
            </a:r>
          </a:p>
        </p:txBody>
      </p:sp>
      <p:pic>
        <p:nvPicPr>
          <p:cNvPr id="4" name="Picture 3" descr="chimney-swee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766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Chimney Sweeper</a:t>
            </a:r>
            <a:r>
              <a:rPr lang="en-US" dirty="0" smtClean="0"/>
              <a:t>: Experience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Realism vs. hope</a:t>
            </a:r>
            <a:endParaRPr lang="en-US" dirty="0" smtClean="0"/>
          </a:p>
          <a:p>
            <a:r>
              <a:rPr lang="en-US" sz="2000" dirty="0" smtClean="0"/>
              <a:t>Innocence: he still thought it would be okay.</a:t>
            </a:r>
          </a:p>
          <a:p>
            <a:r>
              <a:rPr lang="en-US" sz="2000" dirty="0" smtClean="0"/>
              <a:t>Experience: he gave up, but held the façade </a:t>
            </a:r>
          </a:p>
          <a:p>
            <a:r>
              <a:rPr lang="en-US" sz="2000" dirty="0" smtClean="0"/>
              <a:t>Black and white: connection to innocence &amp; experience? </a:t>
            </a:r>
          </a:p>
          <a:p>
            <a:r>
              <a:rPr lang="en-US" sz="2000" dirty="0" smtClean="0"/>
              <a:t>What constructions in the poem are parallel? </a:t>
            </a:r>
          </a:p>
          <a:p>
            <a:r>
              <a:rPr lang="en-US" sz="2000" dirty="0" smtClean="0"/>
              <a:t>What does the parallelism accomplish? </a:t>
            </a:r>
          </a:p>
          <a:p>
            <a:r>
              <a:rPr lang="en-US" sz="2000" dirty="0" smtClean="0"/>
              <a:t>Who is blamed for the child’s misery? </a:t>
            </a:r>
          </a:p>
          <a:p>
            <a:r>
              <a:rPr lang="en-US" sz="2000" dirty="0" smtClean="0"/>
              <a:t>Compare the </a:t>
            </a:r>
            <a:r>
              <a:rPr lang="en-US" sz="2000" i="1" dirty="0" smtClean="0"/>
              <a:t>Chimney Sweeper</a:t>
            </a:r>
            <a:r>
              <a:rPr lang="en-US" sz="2000" dirty="0" smtClean="0"/>
              <a:t> poems to the Songs of Innocence and Experience. How are they similar? </a:t>
            </a:r>
            <a:r>
              <a:rPr lang="en-US" sz="2000" smtClean="0"/>
              <a:t>How </a:t>
            </a:r>
            <a:r>
              <a:rPr lang="en-US" sz="2000" dirty="0" smtClean="0"/>
              <a:t>are they different?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English chimney</a:t>
            </a:r>
            <a:endParaRPr lang="en-US" dirty="0"/>
          </a:p>
        </p:txBody>
      </p:sp>
      <p:pic>
        <p:nvPicPr>
          <p:cNvPr id="4" name="Content Placeholder 3" descr="chimn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64008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2667000"/>
            <a:ext cx="16001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</a:t>
            </a:r>
          </a:p>
          <a:p>
            <a:r>
              <a:rPr lang="en-US" dirty="0" smtClean="0"/>
              <a:t>very young </a:t>
            </a:r>
            <a:br>
              <a:rPr lang="en-US" dirty="0" smtClean="0"/>
            </a:br>
            <a:r>
              <a:rPr lang="en-US" dirty="0" smtClean="0"/>
              <a:t>children had</a:t>
            </a:r>
            <a:br>
              <a:rPr lang="en-US" dirty="0" smtClean="0"/>
            </a:br>
            <a:r>
              <a:rPr lang="en-US" dirty="0" smtClean="0"/>
              <a:t>to climb down</a:t>
            </a:r>
            <a:br>
              <a:rPr lang="en-US" dirty="0" smtClean="0"/>
            </a:br>
            <a:r>
              <a:rPr lang="en-US" dirty="0" smtClean="0"/>
              <a:t>and clean.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331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The Romantics</vt:lpstr>
      <vt:lpstr>REALLY Basic Historical Background</vt:lpstr>
      <vt:lpstr>Revolution in Writing</vt:lpstr>
      <vt:lpstr>William Blake </vt:lpstr>
      <vt:lpstr>The Tyger</vt:lpstr>
      <vt:lpstr>The Lamb</vt:lpstr>
      <vt:lpstr>The Chimney Sweeper: Innocence</vt:lpstr>
      <vt:lpstr>Chimney Sweeper: Experience</vt:lpstr>
      <vt:lpstr>An English chimney</vt:lpstr>
      <vt:lpstr>Assignment!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</dc:title>
  <dc:creator>Kristy E. Levine</dc:creator>
  <cp:lastModifiedBy>Kristy E. Levine</cp:lastModifiedBy>
  <cp:revision>189</cp:revision>
  <dcterms:created xsi:type="dcterms:W3CDTF">2013-03-20T11:50:18Z</dcterms:created>
  <dcterms:modified xsi:type="dcterms:W3CDTF">2013-03-20T14:45:27Z</dcterms:modified>
</cp:coreProperties>
</file>