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E66C7E5-CF2A-43FE-B955-CD30CE28BA9C}" type="datetimeFigureOut">
              <a:rPr lang="en-US" smtClean="0"/>
              <a:pPr/>
              <a:t>2/14/2013</a:t>
            </a:fld>
            <a:endParaRPr lang="en-US"/>
          </a:p>
        </p:txBody>
      </p:sp>
      <p:sp>
        <p:nvSpPr>
          <p:cNvPr id="16" name="Slide Number Placeholder 15"/>
          <p:cNvSpPr>
            <a:spLocks noGrp="1"/>
          </p:cNvSpPr>
          <p:nvPr>
            <p:ph type="sldNum" sz="quarter" idx="11"/>
          </p:nvPr>
        </p:nvSpPr>
        <p:spPr/>
        <p:txBody>
          <a:bodyPr/>
          <a:lstStyle/>
          <a:p>
            <a:fld id="{38AD45E2-3FC1-4CE1-86B0-B0072DD6B39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66C7E5-CF2A-43FE-B955-CD30CE28BA9C}"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D45E2-3FC1-4CE1-86B0-B0072DD6B3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66C7E5-CF2A-43FE-B955-CD30CE28BA9C}"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D45E2-3FC1-4CE1-86B0-B0072DD6B3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E66C7E5-CF2A-43FE-B955-CD30CE28BA9C}" type="datetimeFigureOut">
              <a:rPr lang="en-US" smtClean="0"/>
              <a:pPr/>
              <a:t>2/14/2013</a:t>
            </a:fld>
            <a:endParaRPr lang="en-US"/>
          </a:p>
        </p:txBody>
      </p:sp>
      <p:sp>
        <p:nvSpPr>
          <p:cNvPr id="15" name="Slide Number Placeholder 14"/>
          <p:cNvSpPr>
            <a:spLocks noGrp="1"/>
          </p:cNvSpPr>
          <p:nvPr>
            <p:ph type="sldNum" sz="quarter" idx="15"/>
          </p:nvPr>
        </p:nvSpPr>
        <p:spPr/>
        <p:txBody>
          <a:bodyPr/>
          <a:lstStyle>
            <a:lvl1pPr algn="ctr">
              <a:defRPr/>
            </a:lvl1pPr>
          </a:lstStyle>
          <a:p>
            <a:fld id="{38AD45E2-3FC1-4CE1-86B0-B0072DD6B39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66C7E5-CF2A-43FE-B955-CD30CE28BA9C}"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D45E2-3FC1-4CE1-86B0-B0072DD6B39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66C7E5-CF2A-43FE-B955-CD30CE28BA9C}"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D45E2-3FC1-4CE1-86B0-B0072DD6B39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8AD45E2-3FC1-4CE1-86B0-B0072DD6B39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E66C7E5-CF2A-43FE-B955-CD30CE28BA9C}" type="datetimeFigureOut">
              <a:rPr lang="en-US" smtClean="0"/>
              <a:pPr/>
              <a:t>2/14/2013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66C7E5-CF2A-43FE-B955-CD30CE28BA9C}" type="datetimeFigureOut">
              <a:rPr lang="en-US" smtClean="0"/>
              <a:pPr/>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AD45E2-3FC1-4CE1-86B0-B0072DD6B39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6C7E5-CF2A-43FE-B955-CD30CE28BA9C}" type="datetimeFigureOut">
              <a:rPr lang="en-US" smtClean="0"/>
              <a:pPr/>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AD45E2-3FC1-4CE1-86B0-B0072DD6B3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E66C7E5-CF2A-43FE-B955-CD30CE28BA9C}" type="datetimeFigureOut">
              <a:rPr lang="en-US" smtClean="0"/>
              <a:pPr/>
              <a:t>2/14/2013</a:t>
            </a:fld>
            <a:endParaRPr lang="en-US"/>
          </a:p>
        </p:txBody>
      </p:sp>
      <p:sp>
        <p:nvSpPr>
          <p:cNvPr id="9" name="Slide Number Placeholder 8"/>
          <p:cNvSpPr>
            <a:spLocks noGrp="1"/>
          </p:cNvSpPr>
          <p:nvPr>
            <p:ph type="sldNum" sz="quarter" idx="15"/>
          </p:nvPr>
        </p:nvSpPr>
        <p:spPr/>
        <p:txBody>
          <a:bodyPr/>
          <a:lstStyle/>
          <a:p>
            <a:fld id="{38AD45E2-3FC1-4CE1-86B0-B0072DD6B39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E66C7E5-CF2A-43FE-B955-CD30CE28BA9C}" type="datetimeFigureOut">
              <a:rPr lang="en-US" smtClean="0"/>
              <a:pPr/>
              <a:t>2/14/2013</a:t>
            </a:fld>
            <a:endParaRPr lang="en-US"/>
          </a:p>
        </p:txBody>
      </p:sp>
      <p:sp>
        <p:nvSpPr>
          <p:cNvPr id="9" name="Slide Number Placeholder 8"/>
          <p:cNvSpPr>
            <a:spLocks noGrp="1"/>
          </p:cNvSpPr>
          <p:nvPr>
            <p:ph type="sldNum" sz="quarter" idx="11"/>
          </p:nvPr>
        </p:nvSpPr>
        <p:spPr/>
        <p:txBody>
          <a:bodyPr/>
          <a:lstStyle/>
          <a:p>
            <a:fld id="{38AD45E2-3FC1-4CE1-86B0-B0072DD6B39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66C7E5-CF2A-43FE-B955-CD30CE28BA9C}" type="datetimeFigureOut">
              <a:rPr lang="en-US" smtClean="0"/>
              <a:pPr/>
              <a:t>2/14/2013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8AD45E2-3FC1-4CE1-86B0-B0072DD6B39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rayolakristy.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11</a:t>
            </a:r>
            <a:r>
              <a:rPr lang="en-US" baseline="30000" dirty="0" smtClean="0"/>
              <a:t>th</a:t>
            </a:r>
            <a:r>
              <a:rPr lang="en-US" dirty="0" smtClean="0"/>
              <a:t> Grade: First and Seventh Period</a:t>
            </a:r>
            <a:endParaRPr lang="en-US" dirty="0"/>
          </a:p>
        </p:txBody>
      </p:sp>
      <p:sp>
        <p:nvSpPr>
          <p:cNvPr id="2" name="Title 1"/>
          <p:cNvSpPr>
            <a:spLocks noGrp="1"/>
          </p:cNvSpPr>
          <p:nvPr>
            <p:ph type="ctrTitle"/>
          </p:nvPr>
        </p:nvSpPr>
        <p:spPr/>
        <p:txBody>
          <a:bodyPr/>
          <a:lstStyle/>
          <a:p>
            <a:r>
              <a:rPr lang="en-US" dirty="0" smtClean="0"/>
              <a:t>Transcendentalism: Optimists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600" dirty="0" smtClean="0"/>
              <a:t>It’s a little too long to put on a slide…so let me sum it up for you. </a:t>
            </a:r>
          </a:p>
          <a:p>
            <a:r>
              <a:rPr lang="en-US" sz="1600" dirty="0" smtClean="0"/>
              <a:t>It celebrates the individual’s value</a:t>
            </a:r>
          </a:p>
          <a:p>
            <a:r>
              <a:rPr lang="en-US" sz="1600" dirty="0" smtClean="0"/>
              <a:t>His intentions in the poem are free of restraint (Connect this to his free verse style)</a:t>
            </a:r>
          </a:p>
          <a:p>
            <a:r>
              <a:rPr lang="en-US" sz="1600" dirty="0" smtClean="0"/>
              <a:t>Emerson: the self is solely depicted in the mind. Whitman: the self’s divinity is in not only the mind/spirit, but also in the physical body. </a:t>
            </a:r>
            <a:br>
              <a:rPr lang="en-US" sz="1600" dirty="0" smtClean="0"/>
            </a:br>
            <a:r>
              <a:rPr lang="en-US" sz="1600" dirty="0" smtClean="0"/>
              <a:t>	</a:t>
            </a:r>
            <a:r>
              <a:rPr lang="en-US" sz="1600" i="1" dirty="0" smtClean="0"/>
              <a:t>I believe in the flesh and the appetites,</a:t>
            </a:r>
            <a:br>
              <a:rPr lang="en-US" sz="1600" i="1" dirty="0" smtClean="0"/>
            </a:br>
            <a:r>
              <a:rPr lang="en-US" sz="1600" i="1" dirty="0" smtClean="0"/>
              <a:t>	Seeing, hearing, feeling, are miracles, and</a:t>
            </a:r>
            <a:br>
              <a:rPr lang="en-US" sz="1600" i="1" dirty="0" smtClean="0"/>
            </a:br>
            <a:r>
              <a:rPr lang="en-US" sz="1600" i="1" dirty="0" smtClean="0"/>
              <a:t>	each part and tag of me is a miracle.</a:t>
            </a:r>
            <a:br>
              <a:rPr lang="en-US" sz="1600" i="1" dirty="0" smtClean="0"/>
            </a:br>
            <a:r>
              <a:rPr lang="en-US" sz="1600" i="1" dirty="0" smtClean="0"/>
              <a:t>	Divine am I inside and out, and I make </a:t>
            </a:r>
            <a:br>
              <a:rPr lang="en-US" sz="1600" i="1" dirty="0" smtClean="0"/>
            </a:br>
            <a:r>
              <a:rPr lang="en-US" sz="1600" i="1" dirty="0" smtClean="0"/>
              <a:t>	holy whatever I touch or am </a:t>
            </a:r>
            <a:r>
              <a:rPr lang="en-US" sz="1600" i="1" dirty="0" err="1" smtClean="0"/>
              <a:t>touch’d</a:t>
            </a:r>
            <a:r>
              <a:rPr lang="en-US" sz="1600" i="1" dirty="0" smtClean="0"/>
              <a:t> from,</a:t>
            </a:r>
            <a:br>
              <a:rPr lang="en-US" sz="1600" i="1" dirty="0" smtClean="0"/>
            </a:br>
            <a:r>
              <a:rPr lang="en-US" sz="1600" i="1" dirty="0" smtClean="0"/>
              <a:t>	The scent of these arm-pits aroma finer than prayer,</a:t>
            </a:r>
            <a:br>
              <a:rPr lang="en-US" sz="1600" i="1" dirty="0" smtClean="0"/>
            </a:br>
            <a:r>
              <a:rPr lang="en-US" sz="1600" i="1" dirty="0" smtClean="0"/>
              <a:t>	This head more than churches, bibles, and</a:t>
            </a:r>
            <a:br>
              <a:rPr lang="en-US" sz="1600" i="1" dirty="0" smtClean="0"/>
            </a:br>
            <a:r>
              <a:rPr lang="en-US" sz="1600" i="1" dirty="0" smtClean="0"/>
              <a:t>	all the creeds.</a:t>
            </a:r>
          </a:p>
          <a:p>
            <a:r>
              <a:rPr lang="en-US" sz="1600" dirty="0" smtClean="0"/>
              <a:t>Subject matter: “Nature”</a:t>
            </a:r>
          </a:p>
          <a:p>
            <a:r>
              <a:rPr lang="en-US" sz="1600" dirty="0" smtClean="0"/>
              <a:t>Lack of limitation : “Without check”</a:t>
            </a:r>
          </a:p>
          <a:p>
            <a:r>
              <a:rPr lang="en-US" sz="1600" dirty="0" smtClean="0"/>
              <a:t>Poetic mode: “With original energy”</a:t>
            </a:r>
          </a:p>
        </p:txBody>
      </p:sp>
      <p:sp>
        <p:nvSpPr>
          <p:cNvPr id="3" name="Title 2"/>
          <p:cNvSpPr>
            <a:spLocks noGrp="1"/>
          </p:cNvSpPr>
          <p:nvPr>
            <p:ph type="title"/>
          </p:nvPr>
        </p:nvSpPr>
        <p:spPr/>
        <p:txBody>
          <a:bodyPr/>
          <a:lstStyle/>
          <a:p>
            <a:r>
              <a:rPr lang="en-US" dirty="0" smtClean="0"/>
              <a:t>Whitman: Song of Myself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major component of the poem because it reveals the six major motifs in the verse:</a:t>
            </a:r>
          </a:p>
          <a:p>
            <a:r>
              <a:rPr lang="en-US" dirty="0" smtClean="0"/>
              <a:t>1) Optimism (16)</a:t>
            </a:r>
          </a:p>
          <a:p>
            <a:r>
              <a:rPr lang="en-US" dirty="0" smtClean="0"/>
              <a:t>2) Benevolent creation (17-19)</a:t>
            </a:r>
          </a:p>
          <a:p>
            <a:r>
              <a:rPr lang="en-US" dirty="0" smtClean="0"/>
              <a:t>3) Innocence (20)</a:t>
            </a:r>
          </a:p>
          <a:p>
            <a:r>
              <a:rPr lang="en-US" dirty="0" smtClean="0"/>
              <a:t>4) Quality (21-24)</a:t>
            </a:r>
          </a:p>
          <a:p>
            <a:r>
              <a:rPr lang="en-US" dirty="0" smtClean="0"/>
              <a:t>5) Death (25-37)</a:t>
            </a:r>
          </a:p>
          <a:p>
            <a:r>
              <a:rPr lang="en-US" dirty="0" smtClean="0"/>
              <a:t>6) Immortality (38-45)</a:t>
            </a:r>
          </a:p>
          <a:p>
            <a:endParaRPr lang="en-US" dirty="0" smtClean="0"/>
          </a:p>
          <a:p>
            <a:r>
              <a:rPr lang="en-US" u="sng" dirty="0" smtClean="0"/>
              <a:t>Universality</a:t>
            </a:r>
            <a:r>
              <a:rPr lang="en-US" dirty="0" smtClean="0"/>
              <a:t> to the poem – in the end, it no longer becomes just about Walt, it is supposed to become something we all relate to. </a:t>
            </a:r>
          </a:p>
        </p:txBody>
      </p:sp>
      <p:sp>
        <p:nvSpPr>
          <p:cNvPr id="3" name="Title 2"/>
          <p:cNvSpPr>
            <a:spLocks noGrp="1"/>
          </p:cNvSpPr>
          <p:nvPr>
            <p:ph type="title"/>
          </p:nvPr>
        </p:nvSpPr>
        <p:spPr/>
        <p:txBody>
          <a:bodyPr/>
          <a:lstStyle/>
          <a:p>
            <a:r>
              <a:rPr lang="en-US" dirty="0" smtClean="0"/>
              <a:t>Grass.</a:t>
            </a:r>
            <a:endParaRPr lang="en-US" dirty="0"/>
          </a:p>
        </p:txBody>
      </p:sp>
      <p:pic>
        <p:nvPicPr>
          <p:cNvPr id="4" name="Picture 3" descr="grass.jpg"/>
          <p:cNvPicPr>
            <a:picLocks noChangeAspect="1"/>
          </p:cNvPicPr>
          <p:nvPr/>
        </p:nvPicPr>
        <p:blipFill>
          <a:blip r:embed="rId2" cstate="print"/>
          <a:stretch>
            <a:fillRect/>
          </a:stretch>
        </p:blipFill>
        <p:spPr>
          <a:xfrm>
            <a:off x="5029200" y="2057400"/>
            <a:ext cx="3235278" cy="2590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1) Complete the free verse “Song Search” handout.</a:t>
            </a:r>
          </a:p>
          <a:p>
            <a:r>
              <a:rPr lang="en-US" sz="2000" dirty="0" smtClean="0"/>
              <a:t>2) Study for tomorrow’s quiz. </a:t>
            </a:r>
          </a:p>
        </p:txBody>
      </p:sp>
      <p:sp>
        <p:nvSpPr>
          <p:cNvPr id="3" name="Title 2"/>
          <p:cNvSpPr>
            <a:spLocks noGrp="1"/>
          </p:cNvSpPr>
          <p:nvPr>
            <p:ph type="title"/>
          </p:nvPr>
        </p:nvSpPr>
        <p:spPr/>
        <p:txBody>
          <a:bodyPr/>
          <a:lstStyle/>
          <a:p>
            <a:r>
              <a:rPr lang="en-US" dirty="0" smtClean="0"/>
              <a:t>Homework!</a:t>
            </a:r>
            <a:endParaRPr lang="en-US" dirty="0"/>
          </a:p>
        </p:txBody>
      </p:sp>
      <p:pic>
        <p:nvPicPr>
          <p:cNvPr id="5" name="Picture 4" descr="Funny-BabySinging.jpg"/>
          <p:cNvPicPr>
            <a:picLocks noChangeAspect="1"/>
          </p:cNvPicPr>
          <p:nvPr/>
        </p:nvPicPr>
        <p:blipFill>
          <a:blip r:embed="rId2" cstate="print"/>
          <a:stretch>
            <a:fillRect/>
          </a:stretch>
        </p:blipFill>
        <p:spPr>
          <a:xfrm>
            <a:off x="838200" y="2971800"/>
            <a:ext cx="2667000" cy="3171825"/>
          </a:xfrm>
          <a:prstGeom prst="rect">
            <a:avLst/>
          </a:prstGeom>
        </p:spPr>
      </p:pic>
      <p:pic>
        <p:nvPicPr>
          <p:cNvPr id="7" name="Picture 6" descr="funny-studying-for-10-minutes-Internet.jpg"/>
          <p:cNvPicPr>
            <a:picLocks noChangeAspect="1"/>
          </p:cNvPicPr>
          <p:nvPr/>
        </p:nvPicPr>
        <p:blipFill>
          <a:blip r:embed="rId3" cstate="print"/>
          <a:stretch>
            <a:fillRect/>
          </a:stretch>
        </p:blipFill>
        <p:spPr>
          <a:xfrm>
            <a:off x="4495800" y="2514600"/>
            <a:ext cx="3810000" cy="37909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1600" dirty="0" smtClean="0"/>
              <a:t>Elements of Transcendentalism :</a:t>
            </a:r>
            <a:br>
              <a:rPr lang="en-US" sz="1600" dirty="0" smtClean="0"/>
            </a:br>
            <a:r>
              <a:rPr lang="en-US" sz="1600" dirty="0" smtClean="0"/>
              <a:t>	-</a:t>
            </a:r>
            <a:r>
              <a:rPr lang="en-US" sz="1600" dirty="0" err="1" smtClean="0"/>
              <a:t>Oversoul</a:t>
            </a:r>
            <a:r>
              <a:rPr lang="en-US" sz="1600" dirty="0" smtClean="0"/>
              <a:t>: The thing/spirit each person has that connects them to God (the idea that all religion connects us to ‘God’)</a:t>
            </a:r>
            <a:br>
              <a:rPr lang="en-US" sz="1600" dirty="0" smtClean="0"/>
            </a:br>
            <a:r>
              <a:rPr lang="en-US" sz="1600" dirty="0" smtClean="0"/>
              <a:t>	-Nature</a:t>
            </a:r>
            <a:br>
              <a:rPr lang="en-US" sz="1600" dirty="0" smtClean="0"/>
            </a:br>
            <a:r>
              <a:rPr lang="en-US" sz="1600" dirty="0" smtClean="0"/>
              <a:t>	-Individualism (Self-Praise)</a:t>
            </a:r>
          </a:p>
          <a:p>
            <a:r>
              <a:rPr lang="en-US" sz="1600" dirty="0" smtClean="0"/>
              <a:t>Where Thoreau lived</a:t>
            </a:r>
          </a:p>
          <a:p>
            <a:r>
              <a:rPr lang="en-US" sz="1600" dirty="0" smtClean="0"/>
              <a:t>Similarities between Thoreau &amp; Emerson  (Hint: Their work)</a:t>
            </a:r>
          </a:p>
          <a:p>
            <a:r>
              <a:rPr lang="en-US" sz="1800" dirty="0" smtClean="0"/>
              <a:t>Label the idea of worshipping the universe as a god (PPT)</a:t>
            </a:r>
          </a:p>
          <a:p>
            <a:r>
              <a:rPr lang="en-US" sz="1800" dirty="0" smtClean="0"/>
              <a:t>When did Truth </a:t>
            </a:r>
            <a:r>
              <a:rPr lang="en-US" sz="1800" b="1" dirty="0" smtClean="0"/>
              <a:t>first</a:t>
            </a:r>
            <a:r>
              <a:rPr lang="en-US" sz="1800" dirty="0" smtClean="0"/>
              <a:t> become internalized &amp; subjective?</a:t>
            </a:r>
          </a:p>
          <a:p>
            <a:r>
              <a:rPr lang="en-US" sz="1800" dirty="0" smtClean="0"/>
              <a:t>Is Transcendentalism a religion?</a:t>
            </a:r>
          </a:p>
          <a:p>
            <a:r>
              <a:rPr lang="en-US" sz="1800" dirty="0" smtClean="0"/>
              <a:t>Define Egotism</a:t>
            </a:r>
          </a:p>
          <a:p>
            <a:r>
              <a:rPr lang="en-US" sz="1800" dirty="0" smtClean="0"/>
              <a:t>Which piece is the Transcendentalist bible? (Emerson wrote it)</a:t>
            </a:r>
          </a:p>
          <a:p>
            <a:r>
              <a:rPr lang="en-US" sz="1800" dirty="0" smtClean="0"/>
              <a:t> Emerson’s pastoral days</a:t>
            </a:r>
          </a:p>
          <a:p>
            <a:r>
              <a:rPr lang="en-US" sz="1800" dirty="0" smtClean="0"/>
              <a:t>Positive aspects of Emerson’s work (essay question)</a:t>
            </a:r>
          </a:p>
          <a:p>
            <a:r>
              <a:rPr lang="en-US" sz="1800" dirty="0" smtClean="0"/>
              <a:t>Thoreau’s idea of salvation</a:t>
            </a:r>
          </a:p>
          <a:p>
            <a:r>
              <a:rPr lang="en-US" sz="1800" dirty="0" smtClean="0"/>
              <a:t>Connect free verse poetry to Whitman &amp; Thoreau’s philosophies </a:t>
            </a:r>
          </a:p>
          <a:p>
            <a:r>
              <a:rPr lang="en-US" sz="1800" dirty="0" smtClean="0"/>
              <a:t>The thing all three Optimist writers have in common? (Self-glory)</a:t>
            </a:r>
          </a:p>
          <a:p>
            <a:r>
              <a:rPr lang="en-US" sz="1800" dirty="0" smtClean="0"/>
              <a:t>Four things Thoreau didn’t do like everyone else (PPT)</a:t>
            </a:r>
          </a:p>
          <a:p>
            <a:r>
              <a:rPr lang="en-US" sz="1800" dirty="0" smtClean="0">
                <a:hlinkClick r:id="rId2"/>
              </a:rPr>
              <a:t>www.crayolakristy.weebly.com</a:t>
            </a:r>
            <a:r>
              <a:rPr lang="en-US" sz="1800" dirty="0" smtClean="0"/>
              <a:t> </a:t>
            </a:r>
          </a:p>
          <a:p>
            <a:endParaRPr lang="en-US" sz="1800" dirty="0" smtClean="0"/>
          </a:p>
        </p:txBody>
      </p:sp>
      <p:sp>
        <p:nvSpPr>
          <p:cNvPr id="3" name="Title 2"/>
          <p:cNvSpPr>
            <a:spLocks noGrp="1"/>
          </p:cNvSpPr>
          <p:nvPr>
            <p:ph type="title"/>
          </p:nvPr>
        </p:nvSpPr>
        <p:spPr/>
        <p:txBody>
          <a:bodyPr/>
          <a:lstStyle/>
          <a:p>
            <a:r>
              <a:rPr lang="en-US" dirty="0" smtClean="0"/>
              <a:t>Study Guide!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600" dirty="0" smtClean="0"/>
              <a:t>Influential cluster of ideas affecting the Romantic period. </a:t>
            </a:r>
          </a:p>
          <a:p>
            <a:r>
              <a:rPr lang="en-US" sz="1600" dirty="0" smtClean="0"/>
              <a:t>Ralph W. Emerson, Henry D. Thoreau, and Walt Whitman = supportive optimists</a:t>
            </a:r>
          </a:p>
          <a:p>
            <a:r>
              <a:rPr lang="en-US" sz="1600" dirty="0" smtClean="0"/>
              <a:t>Edgar A. Poe, Nathaniel Hawthorne, &amp; Herman Melville = critical pessimists</a:t>
            </a:r>
          </a:p>
          <a:p>
            <a:r>
              <a:rPr lang="en-US" sz="1600" dirty="0" smtClean="0"/>
              <a:t>Origin - Immanuel Kant: “Knowledge not known through the five senses” (pg. 196)</a:t>
            </a:r>
          </a:p>
          <a:p>
            <a:r>
              <a:rPr lang="en-US" sz="1600" dirty="0" smtClean="0"/>
              <a:t>Many thought it was a religion</a:t>
            </a:r>
          </a:p>
          <a:p>
            <a:r>
              <a:rPr lang="en-US" sz="1600" dirty="0" smtClean="0"/>
              <a:t>“Fundamentally anti-Christian” (pg. 196)</a:t>
            </a:r>
          </a:p>
          <a:p>
            <a:r>
              <a:rPr lang="en-US" sz="1600" dirty="0" smtClean="0"/>
              <a:t>Turned to Nature as their god: Over-Soul</a:t>
            </a:r>
          </a:p>
          <a:p>
            <a:r>
              <a:rPr lang="en-US" sz="1600" dirty="0" smtClean="0"/>
              <a:t>This starts the idea that there is one god of the universe, but that each religion comes to that god through their own methods and ways. </a:t>
            </a:r>
          </a:p>
          <a:p>
            <a:r>
              <a:rPr lang="en-US" sz="1600" dirty="0" smtClean="0"/>
              <a:t>Pantheism = worship of the universe as a god. </a:t>
            </a:r>
          </a:p>
          <a:p>
            <a:r>
              <a:rPr lang="en-US" sz="1600" dirty="0" smtClean="0"/>
              <a:t>From this, the individual became the focus as opposed to society as a whole. (Egotism)</a:t>
            </a:r>
          </a:p>
          <a:p>
            <a:r>
              <a:rPr lang="en-US" sz="1600" dirty="0" smtClean="0"/>
              <a:t>Emerson was the chief Transcendentalist writer</a:t>
            </a:r>
          </a:p>
          <a:p>
            <a:r>
              <a:rPr lang="en-US" sz="1600" dirty="0" smtClean="0"/>
              <a:t>Remember when we discussed truth become internalized and subjective? These came from the works of Transcendentalism, and led to many dangerous present day beliefs and philosophies. </a:t>
            </a:r>
            <a:endParaRPr lang="en-US" sz="1600" dirty="0"/>
          </a:p>
        </p:txBody>
      </p:sp>
      <p:sp>
        <p:nvSpPr>
          <p:cNvPr id="3" name="Title 2"/>
          <p:cNvSpPr>
            <a:spLocks noGrp="1"/>
          </p:cNvSpPr>
          <p:nvPr>
            <p:ph type="title"/>
          </p:nvPr>
        </p:nvSpPr>
        <p:spPr/>
        <p:txBody>
          <a:bodyPr/>
          <a:lstStyle/>
          <a:p>
            <a:r>
              <a:rPr lang="en-US" dirty="0" smtClean="0"/>
              <a:t>Transcendentalism: Introduction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638800" cy="4724400"/>
          </a:xfrm>
        </p:spPr>
        <p:txBody>
          <a:bodyPr/>
          <a:lstStyle/>
          <a:p>
            <a:r>
              <a:rPr lang="en-US" sz="1600" dirty="0" smtClean="0"/>
              <a:t>His essay </a:t>
            </a:r>
            <a:r>
              <a:rPr lang="en-US" sz="1600" i="1" dirty="0" smtClean="0"/>
              <a:t>Nature</a:t>
            </a:r>
            <a:r>
              <a:rPr lang="en-US" sz="1600" dirty="0" smtClean="0"/>
              <a:t> is the ‘bible’ of the Transcendentalist movement </a:t>
            </a:r>
          </a:p>
          <a:p>
            <a:r>
              <a:rPr lang="en-US" sz="1600" dirty="0" smtClean="0"/>
              <a:t>Harvard graduate</a:t>
            </a:r>
          </a:p>
          <a:p>
            <a:r>
              <a:rPr lang="en-US" sz="1600" dirty="0" err="1" smtClean="0"/>
              <a:t>Pastored</a:t>
            </a:r>
            <a:r>
              <a:rPr lang="en-US" sz="1600" dirty="0" smtClean="0"/>
              <a:t> Boston’s Second Church</a:t>
            </a:r>
          </a:p>
          <a:p>
            <a:r>
              <a:rPr lang="en-US" sz="1600" dirty="0" smtClean="0"/>
              <a:t>Resigned because of doctrinal differences (related to giving out the Lord’s Supper)</a:t>
            </a:r>
          </a:p>
          <a:p>
            <a:r>
              <a:rPr lang="en-US" sz="1600" dirty="0" smtClean="0"/>
              <a:t>Well-traveled</a:t>
            </a:r>
          </a:p>
          <a:p>
            <a:r>
              <a:rPr lang="en-US" sz="1600" dirty="0" smtClean="0"/>
              <a:t>His concepts often live through his “disciples”: Thoreau &amp; Whitman.</a:t>
            </a:r>
          </a:p>
          <a:p>
            <a:r>
              <a:rPr lang="en-US" sz="1600" dirty="0" smtClean="0"/>
              <a:t>Possibly the most influential writer of all time.  </a:t>
            </a:r>
          </a:p>
          <a:p>
            <a:r>
              <a:rPr lang="en-US" sz="1600" dirty="0" smtClean="0"/>
              <a:t>Analyzing his work gives us a look into a style of writing and ideas that is inherently American. </a:t>
            </a:r>
            <a:endParaRPr lang="en-US" sz="1600" dirty="0"/>
          </a:p>
        </p:txBody>
      </p:sp>
      <p:sp>
        <p:nvSpPr>
          <p:cNvPr id="3" name="Title 2"/>
          <p:cNvSpPr>
            <a:spLocks noGrp="1"/>
          </p:cNvSpPr>
          <p:nvPr>
            <p:ph type="title"/>
          </p:nvPr>
        </p:nvSpPr>
        <p:spPr/>
        <p:txBody>
          <a:bodyPr/>
          <a:lstStyle/>
          <a:p>
            <a:r>
              <a:rPr lang="en-US" dirty="0" smtClean="0"/>
              <a:t>Ralph Waldo Emerson</a:t>
            </a:r>
            <a:endParaRPr lang="en-US" dirty="0"/>
          </a:p>
        </p:txBody>
      </p:sp>
      <p:pic>
        <p:nvPicPr>
          <p:cNvPr id="4" name="Picture 3" descr="220px-Ralph_Waldo_Emerson_ca1857_retouched.jpg"/>
          <p:cNvPicPr>
            <a:picLocks noChangeAspect="1"/>
          </p:cNvPicPr>
          <p:nvPr/>
        </p:nvPicPr>
        <p:blipFill>
          <a:blip r:embed="rId2" cstate="print"/>
          <a:stretch>
            <a:fillRect/>
          </a:stretch>
        </p:blipFill>
        <p:spPr>
          <a:xfrm>
            <a:off x="6096000" y="1371600"/>
            <a:ext cx="2714625" cy="4343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486400" cy="5105400"/>
          </a:xfrm>
        </p:spPr>
        <p:txBody>
          <a:bodyPr/>
          <a:lstStyle/>
          <a:p>
            <a:r>
              <a:rPr lang="en-US" sz="1600" dirty="0" smtClean="0"/>
              <a:t>We learn from doing. This is the start of the essay’s train of thought. </a:t>
            </a:r>
          </a:p>
          <a:p>
            <a:r>
              <a:rPr lang="en-US" sz="1600" dirty="0" smtClean="0"/>
              <a:t>The climax of the essay (the height of the story) appropriately is the vision of everything gradually heading toward excellence &amp; “precision”. </a:t>
            </a:r>
          </a:p>
          <a:p>
            <a:r>
              <a:rPr lang="en-US" sz="1600" dirty="0" smtClean="0"/>
              <a:t>Blatant contradiction between how Emerson sees the future &amp; how the Bible sees it (Ref. Romans 1)</a:t>
            </a:r>
          </a:p>
          <a:p>
            <a:r>
              <a:rPr lang="en-US" sz="1600" dirty="0" smtClean="0"/>
              <a:t>This is why Optimists are called what they are – everything is being directed up.</a:t>
            </a:r>
          </a:p>
          <a:p>
            <a:r>
              <a:rPr lang="en-US" sz="1600" dirty="0" smtClean="0"/>
              <a:t>The writer is considered a “visionary” or a modern day prophet who guides his readers.</a:t>
            </a:r>
          </a:p>
          <a:p>
            <a:r>
              <a:rPr lang="en-US" sz="1600" dirty="0" smtClean="0"/>
              <a:t> Consider the lack of concrete, definitive structure in even this essay. Does this match with some of Lowell’s criticisms?</a:t>
            </a:r>
          </a:p>
          <a:p>
            <a:r>
              <a:rPr lang="en-US" sz="1600" dirty="0" smtClean="0"/>
              <a:t>Do you notice anything similar to previous authors? </a:t>
            </a:r>
          </a:p>
          <a:p>
            <a:endParaRPr lang="en-US" sz="1600" dirty="0"/>
          </a:p>
        </p:txBody>
      </p:sp>
      <p:sp>
        <p:nvSpPr>
          <p:cNvPr id="3" name="Title 2"/>
          <p:cNvSpPr>
            <a:spLocks noGrp="1"/>
          </p:cNvSpPr>
          <p:nvPr>
            <p:ph type="title"/>
          </p:nvPr>
        </p:nvSpPr>
        <p:spPr/>
        <p:txBody>
          <a:bodyPr/>
          <a:lstStyle/>
          <a:p>
            <a:r>
              <a:rPr lang="en-US" dirty="0" smtClean="0"/>
              <a:t>Emerson: </a:t>
            </a:r>
            <a:r>
              <a:rPr lang="en-US" i="1" dirty="0" smtClean="0"/>
              <a:t>Nature</a:t>
            </a:r>
            <a:endParaRPr lang="en-US" dirty="0"/>
          </a:p>
        </p:txBody>
      </p:sp>
      <p:pic>
        <p:nvPicPr>
          <p:cNvPr id="4" name="Picture 3" descr="nature-ralph-waldo-emerson-paperback-cover-art.jpg"/>
          <p:cNvPicPr>
            <a:picLocks noChangeAspect="1"/>
          </p:cNvPicPr>
          <p:nvPr/>
        </p:nvPicPr>
        <p:blipFill>
          <a:blip r:embed="rId2" cstate="print"/>
          <a:stretch>
            <a:fillRect/>
          </a:stretch>
        </p:blipFill>
        <p:spPr>
          <a:xfrm>
            <a:off x="5867400" y="990600"/>
            <a:ext cx="2895600" cy="52120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At your desk, turn to page 207. Find question #2. Answer every question in that paragraph, and write the answers down on a piece of paper with your name on it. When you are done, take time to look up the scripture at the end of the paragraph, and once you have discerned the correct biblical mindset, write a letter to Emerson defending the Truth. Your letter must be one page in length, and must have supporting scripture to remind him of his beginnings in the Word. You are, of course, </a:t>
            </a:r>
            <a:r>
              <a:rPr lang="en-US" sz="2400" u="sng" dirty="0" smtClean="0"/>
              <a:t>not</a:t>
            </a:r>
            <a:r>
              <a:rPr lang="en-US" sz="2400" dirty="0" smtClean="0"/>
              <a:t> limited to the scripture listed in your textbook. Extra points for using other verses for support. </a:t>
            </a:r>
            <a:r>
              <a:rPr lang="en-US" sz="2400" dirty="0" smtClean="0">
                <a:sym typeface="Wingdings" pitchFamily="2" charset="2"/>
              </a:rPr>
              <a:t> </a:t>
            </a:r>
            <a:endParaRPr lang="en-US" sz="2400" dirty="0"/>
          </a:p>
        </p:txBody>
      </p:sp>
      <p:sp>
        <p:nvSpPr>
          <p:cNvPr id="3" name="Title 2"/>
          <p:cNvSpPr>
            <a:spLocks noGrp="1"/>
          </p:cNvSpPr>
          <p:nvPr>
            <p:ph type="title"/>
          </p:nvPr>
        </p:nvSpPr>
        <p:spPr/>
        <p:txBody>
          <a:bodyPr/>
          <a:lstStyle/>
          <a:p>
            <a:r>
              <a:rPr lang="en-US" dirty="0" smtClean="0"/>
              <a:t>Assignment!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Read </a:t>
            </a:r>
            <a:r>
              <a:rPr lang="en-US" i="1" dirty="0" smtClean="0"/>
              <a:t>Civil Disobedience</a:t>
            </a:r>
            <a:r>
              <a:rPr lang="en-US" dirty="0" smtClean="0"/>
              <a:t> (Pg. 210 – 213)</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pPr>
              <a:buNone/>
            </a:pPr>
            <a:r>
              <a:rPr lang="en-US" dirty="0" smtClean="0"/>
              <a:t>…Unless you take notes in class. Just </a:t>
            </a:r>
            <a:r>
              <a:rPr lang="en-US" dirty="0" err="1" smtClean="0"/>
              <a:t>sayin</a:t>
            </a:r>
            <a:r>
              <a:rPr lang="en-US" dirty="0" smtClean="0"/>
              <a:t>’. SLANT.</a:t>
            </a:r>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Homework!</a:t>
            </a:r>
            <a:endParaRPr lang="en-US" dirty="0"/>
          </a:p>
        </p:txBody>
      </p:sp>
      <p:pic>
        <p:nvPicPr>
          <p:cNvPr id="4" name="Picture 3" descr="nopass.jpg"/>
          <p:cNvPicPr>
            <a:picLocks noChangeAspect="1"/>
          </p:cNvPicPr>
          <p:nvPr/>
        </p:nvPicPr>
        <p:blipFill>
          <a:blip r:embed="rId2" cstate="print"/>
          <a:stretch>
            <a:fillRect/>
          </a:stretch>
        </p:blipFill>
        <p:spPr>
          <a:xfrm>
            <a:off x="2057400" y="2209800"/>
            <a:ext cx="4272455" cy="25812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334000" cy="5105400"/>
          </a:xfrm>
        </p:spPr>
        <p:txBody>
          <a:bodyPr>
            <a:noAutofit/>
          </a:bodyPr>
          <a:lstStyle/>
          <a:p>
            <a:r>
              <a:rPr lang="en-US" sz="1500" dirty="0" smtClean="0"/>
              <a:t>1817-1862</a:t>
            </a:r>
          </a:p>
          <a:p>
            <a:r>
              <a:rPr lang="en-US" sz="1500" dirty="0" smtClean="0"/>
              <a:t>Harvard College grad</a:t>
            </a:r>
          </a:p>
          <a:p>
            <a:r>
              <a:rPr lang="en-US" sz="1500" dirty="0" smtClean="0"/>
              <a:t>Lived with the Emerson family – “sponged” off of a secluded piece of property Emerson bought to be able to concentrate on his work better. </a:t>
            </a:r>
          </a:p>
          <a:p>
            <a:r>
              <a:rPr lang="en-US" sz="1500" dirty="0" smtClean="0"/>
              <a:t>Non-conformist (Ref. Emerson quote from </a:t>
            </a:r>
            <a:r>
              <a:rPr lang="en-US" sz="1500" i="1" dirty="0" smtClean="0"/>
              <a:t>Self-Reliance</a:t>
            </a:r>
            <a:r>
              <a:rPr lang="en-US" sz="1500" dirty="0" smtClean="0"/>
              <a:t>)</a:t>
            </a:r>
            <a:br>
              <a:rPr lang="en-US" sz="1500" dirty="0" smtClean="0"/>
            </a:br>
            <a:r>
              <a:rPr lang="en-US" sz="1500" dirty="0" smtClean="0"/>
              <a:t>  -Did not get married</a:t>
            </a:r>
            <a:br>
              <a:rPr lang="en-US" sz="1500" dirty="0" smtClean="0"/>
            </a:br>
            <a:r>
              <a:rPr lang="en-US" sz="1500" dirty="0" smtClean="0"/>
              <a:t>  -Did not pay poll taxes often		</a:t>
            </a:r>
            <a:r>
              <a:rPr lang="en-US" sz="1500" dirty="0" smtClean="0">
                <a:sym typeface="Wingdings" pitchFamily="2" charset="2"/>
              </a:rPr>
              <a:t/>
            </a:r>
            <a:br>
              <a:rPr lang="en-US" sz="1500" dirty="0" smtClean="0">
                <a:sym typeface="Wingdings" pitchFamily="2" charset="2"/>
              </a:rPr>
            </a:br>
            <a:r>
              <a:rPr lang="en-US" sz="1500" dirty="0" smtClean="0">
                <a:sym typeface="Wingdings" pitchFamily="2" charset="2"/>
              </a:rPr>
              <a:t>  </a:t>
            </a:r>
            <a:r>
              <a:rPr lang="en-US" sz="1500" dirty="0" smtClean="0"/>
              <a:t>-Did not buy property  </a:t>
            </a:r>
            <a:br>
              <a:rPr lang="en-US" sz="1500" dirty="0" smtClean="0"/>
            </a:br>
            <a:r>
              <a:rPr lang="en-US" sz="1500" dirty="0" smtClean="0"/>
              <a:t>  -Did not work at a normal job		</a:t>
            </a:r>
          </a:p>
          <a:p>
            <a:pPr>
              <a:buNone/>
            </a:pPr>
            <a:r>
              <a:rPr lang="en-US" sz="1500" dirty="0" smtClean="0">
                <a:sym typeface="Wingdings" pitchFamily="2" charset="2"/>
              </a:rPr>
              <a:t>	All a result of civil disobedience through passivity and refusal to join the masses (Individualism)</a:t>
            </a:r>
            <a:r>
              <a:rPr lang="en-US" sz="1500" dirty="0" smtClean="0"/>
              <a:t>	</a:t>
            </a:r>
          </a:p>
          <a:p>
            <a:r>
              <a:rPr lang="en-US" sz="1500" dirty="0" smtClean="0"/>
              <a:t>Naturalist writer</a:t>
            </a:r>
          </a:p>
          <a:p>
            <a:r>
              <a:rPr lang="en-US" sz="1500" dirty="0" smtClean="0"/>
              <a:t>Idea from which </a:t>
            </a:r>
            <a:r>
              <a:rPr lang="en-US" sz="1500" i="1" dirty="0" smtClean="0"/>
              <a:t>Civil Disobedience</a:t>
            </a:r>
            <a:r>
              <a:rPr lang="en-US" sz="1500" dirty="0" smtClean="0"/>
              <a:t> sprung: conscience is above the law; and if the law does not agree with the conscience, that citizen has the right to break the law to protect his conscience. </a:t>
            </a:r>
          </a:p>
          <a:p>
            <a:r>
              <a:rPr lang="en-US" sz="1500" dirty="0" smtClean="0"/>
              <a:t>In the end of things: Thoreau “begins &amp; ends with the self, denies the fact of man’s corrupt nature, believes in salvation through self-achievement, and worships God only in nature” (pg. 209). </a:t>
            </a:r>
          </a:p>
        </p:txBody>
      </p:sp>
      <p:sp>
        <p:nvSpPr>
          <p:cNvPr id="3" name="Title 2"/>
          <p:cNvSpPr>
            <a:spLocks noGrp="1"/>
          </p:cNvSpPr>
          <p:nvPr>
            <p:ph type="title"/>
          </p:nvPr>
        </p:nvSpPr>
        <p:spPr/>
        <p:txBody>
          <a:bodyPr/>
          <a:lstStyle/>
          <a:p>
            <a:r>
              <a:rPr lang="en-US" dirty="0" smtClean="0"/>
              <a:t>Henry David Thoreau</a:t>
            </a:r>
            <a:endParaRPr lang="en-US" dirty="0"/>
          </a:p>
        </p:txBody>
      </p:sp>
      <p:pic>
        <p:nvPicPr>
          <p:cNvPr id="6" name="Picture 5" descr="anarchy-liberation.jpg"/>
          <p:cNvPicPr>
            <a:picLocks noChangeAspect="1"/>
          </p:cNvPicPr>
          <p:nvPr/>
        </p:nvPicPr>
        <p:blipFill>
          <a:blip r:embed="rId2" cstate="print"/>
          <a:stretch>
            <a:fillRect/>
          </a:stretch>
        </p:blipFill>
        <p:spPr>
          <a:xfrm>
            <a:off x="5715000" y="1752600"/>
            <a:ext cx="3048000" cy="33828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Question 1 on page 221:</a:t>
            </a:r>
          </a:p>
          <a:p>
            <a:r>
              <a:rPr lang="en-US" sz="2000" dirty="0" smtClean="0"/>
              <a:t>“Listed below are several points paraphrased from the excerpt of “Civil Disobedience.” Choose one of these points and defend or refute in an 8 sentence paragraph the idea embodied therein:</a:t>
            </a:r>
            <a:br>
              <a:rPr lang="en-US" sz="2000" dirty="0" smtClean="0"/>
            </a:br>
            <a:r>
              <a:rPr lang="en-US" sz="2000" dirty="0" smtClean="0"/>
              <a:t>a. Our country should have no standing army.</a:t>
            </a:r>
            <a:br>
              <a:rPr lang="en-US" sz="2000" dirty="0" smtClean="0"/>
            </a:br>
            <a:r>
              <a:rPr lang="en-US" sz="2000" dirty="0" smtClean="0"/>
              <a:t>b. The citizen should not delegate the task of lawmaking to elected legislators.</a:t>
            </a:r>
            <a:br>
              <a:rPr lang="en-US" sz="2000" dirty="0" smtClean="0"/>
            </a:br>
            <a:r>
              <a:rPr lang="en-US" sz="2000" dirty="0" smtClean="0"/>
              <a:t>c. With regard to justice of existing laws, the majority should not rule. </a:t>
            </a:r>
            <a:br>
              <a:rPr lang="en-US" sz="2000" dirty="0" smtClean="0"/>
            </a:br>
            <a:r>
              <a:rPr lang="en-US" sz="2000" dirty="0" smtClean="0"/>
              <a:t>d. The law makes well-intentioned men the agents of injustice. </a:t>
            </a:r>
            <a:br>
              <a:rPr lang="en-US" sz="2000" dirty="0" smtClean="0"/>
            </a:br>
            <a:r>
              <a:rPr lang="en-US" sz="2000" dirty="0" smtClean="0"/>
              <a:t>e. It is better to break the law than to petition the governor or legislature.</a:t>
            </a:r>
            <a:br>
              <a:rPr lang="en-US" sz="2000" dirty="0" smtClean="0"/>
            </a:br>
            <a:r>
              <a:rPr lang="en-US" sz="2000" dirty="0" smtClean="0"/>
              <a:t>f. All change is for the better. </a:t>
            </a:r>
            <a:endParaRPr lang="en-US" sz="2000" dirty="0"/>
          </a:p>
        </p:txBody>
      </p:sp>
      <p:sp>
        <p:nvSpPr>
          <p:cNvPr id="3" name="Title 2"/>
          <p:cNvSpPr>
            <a:spLocks noGrp="1"/>
          </p:cNvSpPr>
          <p:nvPr>
            <p:ph type="title"/>
          </p:nvPr>
        </p:nvSpPr>
        <p:spPr/>
        <p:txBody>
          <a:bodyPr/>
          <a:lstStyle/>
          <a:p>
            <a:r>
              <a:rPr lang="en-US" dirty="0" smtClean="0"/>
              <a:t>Thoreau – Civil Disobedience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0"/>
            <a:ext cx="8229600" cy="4572000"/>
          </a:xfrm>
        </p:spPr>
        <p:txBody>
          <a:bodyPr>
            <a:normAutofit/>
          </a:bodyPr>
          <a:lstStyle/>
          <a:p>
            <a:r>
              <a:rPr lang="en-US" sz="1800" dirty="0" smtClean="0"/>
              <a:t>The final word in Emerson’s ellipses. Think of Emerson as a trailing thought, and Whitman as the completion to his thought. </a:t>
            </a:r>
          </a:p>
          <a:p>
            <a:r>
              <a:rPr lang="en-US" sz="1800" dirty="0" smtClean="0"/>
              <a:t>Not a professor! Well, he was a teacher at one point…along with various other odd jobs. </a:t>
            </a:r>
          </a:p>
          <a:p>
            <a:r>
              <a:rPr lang="en-US" sz="1800" dirty="0" smtClean="0"/>
              <a:t>Male nurse for wounded soldiers during the Civil War</a:t>
            </a:r>
          </a:p>
          <a:p>
            <a:r>
              <a:rPr lang="en-US" sz="1800" dirty="0" smtClean="0"/>
              <a:t>Last of the Optimists</a:t>
            </a:r>
          </a:p>
          <a:p>
            <a:r>
              <a:rPr lang="en-US" sz="1800" dirty="0" smtClean="0"/>
              <a:t>In regards to his work, he believes in TOTAL poetic freedom</a:t>
            </a:r>
            <a:br>
              <a:rPr lang="en-US" sz="1800" dirty="0" smtClean="0"/>
            </a:br>
            <a:r>
              <a:rPr lang="en-US" sz="1800" dirty="0" smtClean="0"/>
              <a:t>	-Free verse</a:t>
            </a:r>
            <a:br>
              <a:rPr lang="en-US" sz="1800" dirty="0" smtClean="0"/>
            </a:br>
            <a:r>
              <a:rPr lang="en-US" sz="1800" dirty="0" smtClean="0"/>
              <a:t>	-Content</a:t>
            </a:r>
          </a:p>
          <a:p>
            <a:r>
              <a:rPr lang="en-US" sz="1800" u="sng" dirty="0" smtClean="0"/>
              <a:t>Warning</a:t>
            </a:r>
            <a:r>
              <a:rPr lang="en-US" sz="1800" dirty="0" smtClean="0"/>
              <a:t>: Whitman usually has fairly open poems on sexuality and other scandalous topics. We, of course, will not discuss those. But they are a result of his thoughts on free writing and very broad, open style. </a:t>
            </a:r>
          </a:p>
          <a:p>
            <a:r>
              <a:rPr lang="en-US" sz="1800" dirty="0" smtClean="0"/>
              <a:t>**Thoreau put Emerson’s ideas into practical use; Whitman developed Emerson’s ideas to their logical end. </a:t>
            </a:r>
            <a:endParaRPr lang="en-US" sz="1800" dirty="0"/>
          </a:p>
        </p:txBody>
      </p:sp>
      <p:sp>
        <p:nvSpPr>
          <p:cNvPr id="3" name="Title 2"/>
          <p:cNvSpPr>
            <a:spLocks noGrp="1"/>
          </p:cNvSpPr>
          <p:nvPr>
            <p:ph type="title"/>
          </p:nvPr>
        </p:nvSpPr>
        <p:spPr/>
        <p:txBody>
          <a:bodyPr/>
          <a:lstStyle/>
          <a:p>
            <a:r>
              <a:rPr lang="en-US" dirty="0" smtClean="0"/>
              <a:t>Walt Whitman</a:t>
            </a:r>
            <a:endParaRPr lang="en-US" dirty="0"/>
          </a:p>
        </p:txBody>
      </p:sp>
      <p:pic>
        <p:nvPicPr>
          <p:cNvPr id="4" name="Picture 3" descr="Whitman.jpg"/>
          <p:cNvPicPr>
            <a:picLocks noChangeAspect="1"/>
          </p:cNvPicPr>
          <p:nvPr/>
        </p:nvPicPr>
        <p:blipFill>
          <a:blip r:embed="rId2" cstate="print"/>
          <a:stretch>
            <a:fillRect/>
          </a:stretch>
        </p:blipFill>
        <p:spPr>
          <a:xfrm>
            <a:off x="4572000" y="304800"/>
            <a:ext cx="3124200" cy="203410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2404</TotalTime>
  <Words>894</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Transcendentalism: Optimists</vt:lpstr>
      <vt:lpstr>Transcendentalism: Introduction </vt:lpstr>
      <vt:lpstr>Ralph Waldo Emerson</vt:lpstr>
      <vt:lpstr>Emerson: Nature</vt:lpstr>
      <vt:lpstr>Assignment!</vt:lpstr>
      <vt:lpstr>Homework!</vt:lpstr>
      <vt:lpstr>Henry David Thoreau</vt:lpstr>
      <vt:lpstr>Thoreau – Civil Disobedience</vt:lpstr>
      <vt:lpstr>Walt Whitman</vt:lpstr>
      <vt:lpstr>Whitman: Song of Myself</vt:lpstr>
      <vt:lpstr>Grass.</vt:lpstr>
      <vt:lpstr>Homework!</vt:lpstr>
      <vt:lpstr>Study Guide!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Transcendentalism: Optimists</dc:title>
  <dc:creator>Kristy E. Levine</dc:creator>
  <cp:lastModifiedBy>Linda Pace</cp:lastModifiedBy>
  <cp:revision>243</cp:revision>
  <dcterms:created xsi:type="dcterms:W3CDTF">2013-02-12T01:51:19Z</dcterms:created>
  <dcterms:modified xsi:type="dcterms:W3CDTF">2013-02-14T13:54:15Z</dcterms:modified>
</cp:coreProperties>
</file>